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3" r:id="rId2"/>
    <p:sldId id="280" r:id="rId3"/>
    <p:sldId id="288" r:id="rId4"/>
    <p:sldId id="292" r:id="rId5"/>
    <p:sldId id="307" r:id="rId6"/>
    <p:sldId id="291" r:id="rId7"/>
    <p:sldId id="309" r:id="rId8"/>
    <p:sldId id="285" r:id="rId9"/>
    <p:sldId id="286" r:id="rId10"/>
    <p:sldId id="290" r:id="rId11"/>
    <p:sldId id="289" r:id="rId12"/>
    <p:sldId id="308" r:id="rId13"/>
    <p:sldId id="256" r:id="rId14"/>
    <p:sldId id="305" r:id="rId15"/>
    <p:sldId id="306" r:id="rId16"/>
    <p:sldId id="296" r:id="rId17"/>
    <p:sldId id="297" r:id="rId18"/>
    <p:sldId id="298" r:id="rId19"/>
    <p:sldId id="299" r:id="rId20"/>
    <p:sldId id="301" r:id="rId21"/>
    <p:sldId id="300"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4" autoAdjust="0"/>
  </p:normalViewPr>
  <p:slideViewPr>
    <p:cSldViewPr>
      <p:cViewPr>
        <p:scale>
          <a:sx n="66" d="100"/>
          <a:sy n="66" d="100"/>
        </p:scale>
        <p:origin x="1208" y="32"/>
      </p:cViewPr>
      <p:guideLst>
        <p:guide orient="horz" pos="2160"/>
        <p:guide pos="2880"/>
      </p:guideLst>
    </p:cSldViewPr>
  </p:slideViewPr>
  <p:outlineViewPr>
    <p:cViewPr>
      <p:scale>
        <a:sx n="33" d="100"/>
        <a:sy n="33" d="100"/>
      </p:scale>
      <p:origin x="0" y="-1492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6CDC20-22F4-4692-9D73-A1B5C2869738}" type="datetimeFigureOut">
              <a:rPr lang="en-GB" smtClean="0"/>
              <a:t>05/08/2015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BC6FC6-8370-4420-AAC9-12192F8731CD}" type="slidenum">
              <a:rPr lang="en-GB" smtClean="0"/>
              <a:t>‹#›</a:t>
            </a:fld>
            <a:endParaRPr lang="en-GB"/>
          </a:p>
        </p:txBody>
      </p:sp>
    </p:spTree>
    <p:extLst>
      <p:ext uri="{BB962C8B-B14F-4D97-AF65-F5344CB8AC3E}">
        <p14:creationId xmlns:p14="http://schemas.microsoft.com/office/powerpoint/2010/main" val="2057733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07BCCF-FA41-470A-8B57-DCC119184432}" type="datetimeFigureOut">
              <a:rPr lang="en-US" smtClean="0"/>
              <a:pPr/>
              <a:t>8/5/2015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9BF5F7-9E1A-4AA5-A3D1-282242B7655D}" type="slidenum">
              <a:rPr lang="en-US" smtClean="0"/>
              <a:pPr/>
              <a:t>‹#›</a:t>
            </a:fld>
            <a:endParaRPr lang="en-US" dirty="0"/>
          </a:p>
        </p:txBody>
      </p:sp>
    </p:spTree>
    <p:extLst>
      <p:ext uri="{BB962C8B-B14F-4D97-AF65-F5344CB8AC3E}">
        <p14:creationId xmlns:p14="http://schemas.microsoft.com/office/powerpoint/2010/main" val="2982210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C9BF5F7-9E1A-4AA5-A3D1-282242B7655D}" type="slidenum">
              <a:rPr lang="en-US" smtClean="0"/>
              <a:pPr/>
              <a:t>12</a:t>
            </a:fld>
            <a:endParaRPr lang="en-US" dirty="0"/>
          </a:p>
        </p:txBody>
      </p:sp>
    </p:spTree>
    <p:extLst>
      <p:ext uri="{BB962C8B-B14F-4D97-AF65-F5344CB8AC3E}">
        <p14:creationId xmlns:p14="http://schemas.microsoft.com/office/powerpoint/2010/main" val="397581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C9BF5F7-9E1A-4AA5-A3D1-282242B7655D}" type="slidenum">
              <a:rPr lang="en-US" smtClean="0"/>
              <a:pPr/>
              <a:t>13</a:t>
            </a:fld>
            <a:endParaRPr lang="en-US" dirty="0"/>
          </a:p>
        </p:txBody>
      </p:sp>
    </p:spTree>
    <p:extLst>
      <p:ext uri="{BB962C8B-B14F-4D97-AF65-F5344CB8AC3E}">
        <p14:creationId xmlns:p14="http://schemas.microsoft.com/office/powerpoint/2010/main" val="7521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7A1F7E3-2943-44DD-93C8-F09663805D39}" type="slidenum">
              <a:rPr lang="en-IN" smtClean="0"/>
              <a:pPr/>
              <a:t>18</a:t>
            </a:fld>
            <a:endParaRPr lang="en-IN"/>
          </a:p>
        </p:txBody>
      </p:sp>
    </p:spTree>
    <p:extLst>
      <p:ext uri="{BB962C8B-B14F-4D97-AF65-F5344CB8AC3E}">
        <p14:creationId xmlns:p14="http://schemas.microsoft.com/office/powerpoint/2010/main" val="2902664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C9BF5F7-9E1A-4AA5-A3D1-282242B7655D}" type="slidenum">
              <a:rPr lang="en-US" smtClean="0"/>
              <a:pPr/>
              <a:t>19</a:t>
            </a:fld>
            <a:endParaRPr lang="en-US" dirty="0"/>
          </a:p>
        </p:txBody>
      </p:sp>
    </p:spTree>
    <p:extLst>
      <p:ext uri="{BB962C8B-B14F-4D97-AF65-F5344CB8AC3E}">
        <p14:creationId xmlns:p14="http://schemas.microsoft.com/office/powerpoint/2010/main" val="323796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7A1F7E3-2943-44DD-93C8-F09663805D39}" type="slidenum">
              <a:rPr lang="en-IN" smtClean="0"/>
              <a:pPr/>
              <a:t>20</a:t>
            </a:fld>
            <a:endParaRPr lang="en-IN"/>
          </a:p>
        </p:txBody>
      </p:sp>
    </p:spTree>
    <p:extLst>
      <p:ext uri="{BB962C8B-B14F-4D97-AF65-F5344CB8AC3E}">
        <p14:creationId xmlns:p14="http://schemas.microsoft.com/office/powerpoint/2010/main" val="391391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255B25-9BEE-4FB1-80DF-5FCF2F0A4EA4}" type="datetimeFigureOut">
              <a:rPr lang="en-US" smtClean="0"/>
              <a:pPr/>
              <a:t>8/5/2015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0E2E5-DC2B-4DC6-88B0-331B4BAA9B8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255B25-9BEE-4FB1-80DF-5FCF2F0A4EA4}" type="datetimeFigureOut">
              <a:rPr lang="en-US" smtClean="0"/>
              <a:pPr/>
              <a:t>8/5/2015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0E2E5-DC2B-4DC6-88B0-331B4BAA9B8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255B25-9BEE-4FB1-80DF-5FCF2F0A4EA4}" type="datetimeFigureOut">
              <a:rPr lang="en-US" smtClean="0"/>
              <a:pPr/>
              <a:t>8/5/2015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0E2E5-DC2B-4DC6-88B0-331B4BAA9B8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255B25-9BEE-4FB1-80DF-5FCF2F0A4EA4}" type="datetimeFigureOut">
              <a:rPr lang="en-US" smtClean="0"/>
              <a:pPr/>
              <a:t>8/5/2015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0E2E5-DC2B-4DC6-88B0-331B4BAA9B8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255B25-9BEE-4FB1-80DF-5FCF2F0A4EA4}" type="datetimeFigureOut">
              <a:rPr lang="en-US" smtClean="0"/>
              <a:pPr/>
              <a:t>8/5/2015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0E2E5-DC2B-4DC6-88B0-331B4BAA9B8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255B25-9BEE-4FB1-80DF-5FCF2F0A4EA4}" type="datetimeFigureOut">
              <a:rPr lang="en-US" smtClean="0"/>
              <a:pPr/>
              <a:t>8/5/2015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0E2E5-DC2B-4DC6-88B0-331B4BAA9B8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255B25-9BEE-4FB1-80DF-5FCF2F0A4EA4}" type="datetimeFigureOut">
              <a:rPr lang="en-US" smtClean="0"/>
              <a:pPr/>
              <a:t>8/5/2015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20E2E5-DC2B-4DC6-88B0-331B4BAA9B8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255B25-9BEE-4FB1-80DF-5FCF2F0A4EA4}" type="datetimeFigureOut">
              <a:rPr lang="en-US" smtClean="0"/>
              <a:pPr/>
              <a:t>8/5/2015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20E2E5-DC2B-4DC6-88B0-331B4BAA9B8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55B25-9BEE-4FB1-80DF-5FCF2F0A4EA4}" type="datetimeFigureOut">
              <a:rPr lang="en-US" smtClean="0"/>
              <a:pPr/>
              <a:t>8/5/2015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20E2E5-DC2B-4DC6-88B0-331B4BAA9B8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55B25-9BEE-4FB1-80DF-5FCF2F0A4EA4}" type="datetimeFigureOut">
              <a:rPr lang="en-US" smtClean="0"/>
              <a:pPr/>
              <a:t>8/5/2015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0E2E5-DC2B-4DC6-88B0-331B4BAA9B8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55B25-9BEE-4FB1-80DF-5FCF2F0A4EA4}" type="datetimeFigureOut">
              <a:rPr lang="en-US" smtClean="0"/>
              <a:pPr/>
              <a:t>8/5/2015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0E2E5-DC2B-4DC6-88B0-331B4BAA9B8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55B25-9BEE-4FB1-80DF-5FCF2F0A4EA4}" type="datetimeFigureOut">
              <a:rPr lang="en-US" smtClean="0"/>
              <a:pPr/>
              <a:t>8/5/2015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0E2E5-DC2B-4DC6-88B0-331B4BAA9B8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876300" y="228600"/>
            <a:ext cx="7124700" cy="685800"/>
          </a:xfrm>
        </p:spPr>
        <p:txBody>
          <a:bodyPr>
            <a:normAutofit fontScale="90000"/>
          </a:bodyPr>
          <a:lstStyle/>
          <a:p>
            <a:r>
              <a:rPr lang="en-US" sz="2800" b="1" dirty="0" smtClean="0">
                <a:solidFill>
                  <a:srgbClr val="3366CC"/>
                </a:solidFill>
              </a:rPr>
              <a:t/>
            </a:r>
            <a:br>
              <a:rPr lang="en-US" sz="2800" b="1" dirty="0" smtClean="0">
                <a:solidFill>
                  <a:srgbClr val="3366CC"/>
                </a:solidFill>
              </a:rPr>
            </a:br>
            <a:r>
              <a:rPr lang="en-US" sz="2800" b="1" dirty="0" smtClean="0">
                <a:solidFill>
                  <a:srgbClr val="3366CC"/>
                </a:solidFill>
              </a:rPr>
              <a:t/>
            </a:r>
            <a:br>
              <a:rPr lang="en-US" sz="2800" b="1" dirty="0" smtClean="0">
                <a:solidFill>
                  <a:srgbClr val="3366CC"/>
                </a:solidFill>
              </a:rPr>
            </a:br>
            <a:r>
              <a:rPr lang="en-IN" sz="2700" b="1" dirty="0">
                <a:solidFill>
                  <a:srgbClr val="0070C0"/>
                </a:solidFill>
              </a:rPr>
              <a:t>Work Flow Process for </a:t>
            </a:r>
            <a:r>
              <a:rPr lang="en-IN" sz="2700" b="1" dirty="0" smtClean="0">
                <a:solidFill>
                  <a:srgbClr val="0070C0"/>
                </a:solidFill>
              </a:rPr>
              <a:t>Central Data Repositories and Single Sign on through Unified Communication System</a:t>
            </a:r>
            <a:r>
              <a:rPr lang="en-GB" sz="2700" b="1" dirty="0" smtClean="0">
                <a:solidFill>
                  <a:srgbClr val="0070C0"/>
                </a:solidFill>
              </a:rPr>
              <a:t/>
            </a:r>
            <a:br>
              <a:rPr lang="en-GB" sz="2700" b="1" dirty="0" smtClean="0">
                <a:solidFill>
                  <a:srgbClr val="0070C0"/>
                </a:solidFill>
              </a:rPr>
            </a:br>
            <a:endParaRPr lang="en-US" sz="2700" b="1" dirty="0" smtClean="0">
              <a:solidFill>
                <a:srgbClr val="0070C0"/>
              </a:solidFill>
            </a:endParaRPr>
          </a:p>
        </p:txBody>
      </p:sp>
      <p:pic>
        <p:nvPicPr>
          <p:cNvPr id="15362" name="Picture 8" descr="http://iasri.res.in/icar20k.jpg"/>
          <p:cNvPicPr>
            <a:picLocks noChangeAspect="1" noChangeArrowheads="1"/>
          </p:cNvPicPr>
          <p:nvPr/>
        </p:nvPicPr>
        <p:blipFill>
          <a:blip r:embed="rId2" cstate="print"/>
          <a:srcRect/>
          <a:stretch>
            <a:fillRect/>
          </a:stretch>
        </p:blipFill>
        <p:spPr bwMode="auto">
          <a:xfrm>
            <a:off x="0" y="228600"/>
            <a:ext cx="876300" cy="1095375"/>
          </a:xfrm>
          <a:prstGeom prst="rect">
            <a:avLst/>
          </a:prstGeom>
          <a:noFill/>
          <a:ln w="9525">
            <a:noFill/>
            <a:miter lim="800000"/>
            <a:headEnd/>
            <a:tailEnd/>
          </a:ln>
        </p:spPr>
      </p:pic>
      <p:sp>
        <p:nvSpPr>
          <p:cNvPr id="8" name="TextBox 7"/>
          <p:cNvSpPr txBox="1"/>
          <p:nvPr/>
        </p:nvSpPr>
        <p:spPr>
          <a:xfrm>
            <a:off x="533400" y="5486400"/>
            <a:ext cx="8382000" cy="830997"/>
          </a:xfrm>
          <a:prstGeom prst="rect">
            <a:avLst/>
          </a:prstGeom>
          <a:noFill/>
        </p:spPr>
        <p:txBody>
          <a:bodyPr wrap="square" rtlCol="0">
            <a:spAutoFit/>
          </a:bodyPr>
          <a:lstStyle/>
          <a:p>
            <a:pPr algn="ctr"/>
            <a:r>
              <a:rPr lang="en-IN" sz="2400" b="1" dirty="0" smtClean="0">
                <a:solidFill>
                  <a:schemeClr val="accent3">
                    <a:lumMod val="50000"/>
                  </a:schemeClr>
                </a:solidFill>
                <a:ea typeface="+mj-ea"/>
                <a:cs typeface="+mj-cs"/>
              </a:rPr>
              <a:t>ICAR-Indian Agricultural Statistics Research Institute, </a:t>
            </a:r>
            <a:r>
              <a:rPr lang="en-IN" sz="2400" b="1" dirty="0">
                <a:solidFill>
                  <a:schemeClr val="accent3">
                    <a:lumMod val="50000"/>
                  </a:schemeClr>
                </a:solidFill>
                <a:ea typeface="+mj-ea"/>
                <a:cs typeface="+mj-cs"/>
              </a:rPr>
              <a:t>New Delhi</a:t>
            </a:r>
          </a:p>
          <a:p>
            <a:pPr algn="ctr"/>
            <a:endParaRPr lang="en-IN" sz="2400" b="1" dirty="0" smtClean="0">
              <a:solidFill>
                <a:schemeClr val="accent3">
                  <a:lumMod val="50000"/>
                </a:schemeClr>
              </a:solidFill>
              <a:cs typeface="Times New Roman" pitchFamily="18" charset="0"/>
            </a:endParaRPr>
          </a:p>
        </p:txBody>
      </p:sp>
      <p:sp>
        <p:nvSpPr>
          <p:cNvPr id="9" name="TextBox 8"/>
          <p:cNvSpPr txBox="1"/>
          <p:nvPr/>
        </p:nvSpPr>
        <p:spPr>
          <a:xfrm>
            <a:off x="190500" y="1836854"/>
            <a:ext cx="8839200" cy="2585323"/>
          </a:xfrm>
          <a:prstGeom prst="rect">
            <a:avLst/>
          </a:prstGeom>
          <a:noFill/>
        </p:spPr>
        <p:txBody>
          <a:bodyPr wrap="square" rtlCol="0">
            <a:spAutoFit/>
          </a:bodyPr>
          <a:lstStyle/>
          <a:p>
            <a:pPr algn="ctr"/>
            <a:r>
              <a:rPr lang="en-US" dirty="0" smtClean="0">
                <a:solidFill>
                  <a:srgbClr val="0070C0"/>
                </a:solidFill>
              </a:rPr>
              <a:t>First </a:t>
            </a:r>
            <a:r>
              <a:rPr lang="en-US" dirty="0">
                <a:solidFill>
                  <a:srgbClr val="0070C0"/>
                </a:solidFill>
              </a:rPr>
              <a:t>Workshop of </a:t>
            </a:r>
            <a:r>
              <a:rPr lang="en-US" i="1" dirty="0" smtClean="0">
                <a:solidFill>
                  <a:srgbClr val="0070C0"/>
                </a:solidFill>
              </a:rPr>
              <a:t>KRISHI</a:t>
            </a:r>
            <a:r>
              <a:rPr lang="en-US" dirty="0" smtClean="0">
                <a:solidFill>
                  <a:srgbClr val="0070C0"/>
                </a:solidFill>
              </a:rPr>
              <a:t> Nodal </a:t>
            </a:r>
            <a:r>
              <a:rPr lang="en-US" dirty="0">
                <a:solidFill>
                  <a:srgbClr val="0070C0"/>
                </a:solidFill>
              </a:rPr>
              <a:t>Officers </a:t>
            </a:r>
            <a:r>
              <a:rPr lang="en-US" dirty="0" smtClean="0">
                <a:solidFill>
                  <a:srgbClr val="0070C0"/>
                </a:solidFill>
              </a:rPr>
              <a:t> </a:t>
            </a:r>
            <a:endParaRPr lang="en-US" dirty="0">
              <a:solidFill>
                <a:srgbClr val="0070C0"/>
              </a:solidFill>
            </a:endParaRPr>
          </a:p>
          <a:p>
            <a:pPr algn="ctr"/>
            <a:r>
              <a:rPr lang="en-US" dirty="0">
                <a:solidFill>
                  <a:srgbClr val="0070C0"/>
                </a:solidFill>
              </a:rPr>
              <a:t>Knowledge based Resources Information Systems Hub for Innovations in </a:t>
            </a:r>
            <a:r>
              <a:rPr lang="en-US" dirty="0" smtClean="0">
                <a:solidFill>
                  <a:srgbClr val="0070C0"/>
                </a:solidFill>
              </a:rPr>
              <a:t>Agriculture </a:t>
            </a:r>
          </a:p>
          <a:p>
            <a:pPr algn="ctr"/>
            <a:r>
              <a:rPr lang="en-US" dirty="0" smtClean="0">
                <a:solidFill>
                  <a:srgbClr val="0070C0"/>
                </a:solidFill>
              </a:rPr>
              <a:t>(</a:t>
            </a:r>
            <a:r>
              <a:rPr lang="en-US" dirty="0">
                <a:solidFill>
                  <a:srgbClr val="0070C0"/>
                </a:solidFill>
              </a:rPr>
              <a:t>ICAR Research Data Repository for Knowledge Management) </a:t>
            </a:r>
          </a:p>
          <a:p>
            <a:pPr algn="ctr"/>
            <a:r>
              <a:rPr lang="en-US" dirty="0">
                <a:solidFill>
                  <a:srgbClr val="0070C0"/>
                </a:solidFill>
              </a:rPr>
              <a:t>http://krishi.icar.gov.in</a:t>
            </a:r>
          </a:p>
          <a:p>
            <a:pPr algn="ctr"/>
            <a:endParaRPr lang="en-US" dirty="0" smtClean="0">
              <a:solidFill>
                <a:srgbClr val="0070C0"/>
              </a:solidFill>
            </a:endParaRPr>
          </a:p>
          <a:p>
            <a:pPr algn="ctr"/>
            <a:r>
              <a:rPr lang="en-US" dirty="0" smtClean="0">
                <a:solidFill>
                  <a:srgbClr val="0070C0"/>
                </a:solidFill>
              </a:rPr>
              <a:t>August </a:t>
            </a:r>
            <a:r>
              <a:rPr lang="en-US" dirty="0">
                <a:solidFill>
                  <a:srgbClr val="0070C0"/>
                </a:solidFill>
              </a:rPr>
              <a:t>04-05, </a:t>
            </a:r>
            <a:r>
              <a:rPr lang="en-US" dirty="0" smtClean="0">
                <a:solidFill>
                  <a:srgbClr val="0070C0"/>
                </a:solidFill>
              </a:rPr>
              <a:t>2015</a:t>
            </a:r>
          </a:p>
          <a:p>
            <a:pPr algn="ctr"/>
            <a:endParaRPr lang="en-US" dirty="0">
              <a:solidFill>
                <a:srgbClr val="0070C0"/>
              </a:solidFill>
            </a:endParaRPr>
          </a:p>
          <a:p>
            <a:pPr algn="ctr"/>
            <a:r>
              <a:rPr lang="en-US" dirty="0">
                <a:solidFill>
                  <a:srgbClr val="0070C0"/>
                </a:solidFill>
              </a:rPr>
              <a:t>Venue: AP </a:t>
            </a:r>
            <a:r>
              <a:rPr lang="en-US" dirty="0" err="1">
                <a:solidFill>
                  <a:srgbClr val="0070C0"/>
                </a:solidFill>
              </a:rPr>
              <a:t>Shinde</a:t>
            </a:r>
            <a:r>
              <a:rPr lang="en-US" dirty="0">
                <a:solidFill>
                  <a:srgbClr val="0070C0"/>
                </a:solidFill>
              </a:rPr>
              <a:t> Symposium Hall, NASC Complex, New Delhi</a:t>
            </a:r>
          </a:p>
          <a:p>
            <a:endParaRPr lang="en-GB" dirty="0"/>
          </a:p>
        </p:txBody>
      </p:sp>
      <p:pic>
        <p:nvPicPr>
          <p:cNvPr id="7" name="Picture 10" descr="http://iasri.res.in/IASRI28K.jpg"/>
          <p:cNvPicPr>
            <a:picLocks noChangeAspect="1" noChangeArrowheads="1"/>
          </p:cNvPicPr>
          <p:nvPr/>
        </p:nvPicPr>
        <p:blipFill>
          <a:blip r:embed="rId3" cstate="print"/>
          <a:srcRect/>
          <a:stretch>
            <a:fillRect/>
          </a:stretch>
        </p:blipFill>
        <p:spPr bwMode="auto">
          <a:xfrm>
            <a:off x="8153400" y="228600"/>
            <a:ext cx="876300" cy="1095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891"/>
            <a:ext cx="7053542" cy="628481"/>
          </a:xfrm>
        </p:spPr>
        <p:txBody>
          <a:bodyPr>
            <a:normAutofit fontScale="90000"/>
          </a:bodyPr>
          <a:lstStyle/>
          <a:p>
            <a:pPr algn="l"/>
            <a:r>
              <a:rPr lang="en-IN" dirty="0" smtClean="0">
                <a:solidFill>
                  <a:schemeClr val="accent3">
                    <a:lumMod val="75000"/>
                  </a:schemeClr>
                </a:solidFill>
              </a:rPr>
              <a:t/>
            </a:r>
            <a:br>
              <a:rPr lang="en-IN" dirty="0" smtClean="0">
                <a:solidFill>
                  <a:schemeClr val="accent3">
                    <a:lumMod val="75000"/>
                  </a:schemeClr>
                </a:solidFill>
              </a:rPr>
            </a:br>
            <a:r>
              <a:rPr lang="en-IN" dirty="0">
                <a:solidFill>
                  <a:schemeClr val="accent3">
                    <a:lumMod val="75000"/>
                  </a:schemeClr>
                </a:solidFill>
              </a:rPr>
              <a:t/>
            </a:r>
            <a:br>
              <a:rPr lang="en-IN" dirty="0">
                <a:solidFill>
                  <a:schemeClr val="accent3">
                    <a:lumMod val="75000"/>
                  </a:schemeClr>
                </a:solidFill>
              </a:rPr>
            </a:br>
            <a:r>
              <a:rPr lang="en-IN" sz="2700" b="1" dirty="0" smtClean="0">
                <a:solidFill>
                  <a:schemeClr val="accent3">
                    <a:lumMod val="75000"/>
                  </a:schemeClr>
                </a:solidFill>
              </a:rPr>
              <a:t>Features </a:t>
            </a:r>
            <a:r>
              <a:rPr lang="en-IN" sz="2700" b="1" dirty="0" smtClean="0">
                <a:solidFill>
                  <a:schemeClr val="accent3">
                    <a:lumMod val="75000"/>
                  </a:schemeClr>
                </a:solidFill>
              </a:rPr>
              <a:t>of Unified Communication</a:t>
            </a:r>
            <a:r>
              <a:rPr lang="en-IN" dirty="0" smtClean="0">
                <a:solidFill>
                  <a:schemeClr val="accent3">
                    <a:lumMod val="75000"/>
                  </a:schemeClr>
                </a:solidFill>
              </a:rPr>
              <a:t/>
            </a:r>
            <a:br>
              <a:rPr lang="en-IN" dirty="0" smtClean="0">
                <a:solidFill>
                  <a:schemeClr val="accent3">
                    <a:lumMod val="75000"/>
                  </a:schemeClr>
                </a:solidFill>
              </a:rPr>
            </a:br>
            <a:r>
              <a:rPr lang="en-IN" dirty="0">
                <a:solidFill>
                  <a:schemeClr val="accent3">
                    <a:lumMod val="75000"/>
                  </a:schemeClr>
                </a:solidFill>
              </a:rPr>
              <a:t/>
            </a:r>
            <a:br>
              <a:rPr lang="en-IN" dirty="0">
                <a:solidFill>
                  <a:schemeClr val="accent3">
                    <a:lumMod val="75000"/>
                  </a:schemeClr>
                </a:solidFill>
              </a:rPr>
            </a:br>
            <a:endParaRPr lang="en-IN" dirty="0">
              <a:solidFill>
                <a:schemeClr val="accent3">
                  <a:lumMod val="75000"/>
                </a:schemeClr>
              </a:solidFill>
            </a:endParaRPr>
          </a:p>
        </p:txBody>
      </p:sp>
      <p:sp>
        <p:nvSpPr>
          <p:cNvPr id="3" name="Content Placeholder 2"/>
          <p:cNvSpPr>
            <a:spLocks noGrp="1"/>
          </p:cNvSpPr>
          <p:nvPr>
            <p:ph idx="1"/>
          </p:nvPr>
        </p:nvSpPr>
        <p:spPr>
          <a:xfrm>
            <a:off x="609600" y="1153448"/>
            <a:ext cx="8382000" cy="4222750"/>
          </a:xfrm>
        </p:spPr>
        <p:txBody>
          <a:bodyPr>
            <a:noAutofit/>
          </a:bodyPr>
          <a:lstStyle/>
          <a:p>
            <a:r>
              <a:rPr lang="en-IN" sz="2400" dirty="0" smtClean="0">
                <a:solidFill>
                  <a:srgbClr val="0070C0"/>
                </a:solidFill>
              </a:rPr>
              <a:t>The solution is first kind of Unified Communications in Government system.</a:t>
            </a:r>
          </a:p>
          <a:p>
            <a:r>
              <a:rPr lang="en-IN" sz="2400" dirty="0" smtClean="0">
                <a:solidFill>
                  <a:srgbClr val="0070C0"/>
                </a:solidFill>
              </a:rPr>
              <a:t>Unique ID - ICAR as a Whole</a:t>
            </a:r>
          </a:p>
          <a:p>
            <a:r>
              <a:rPr lang="en-IN" sz="2400" dirty="0" smtClean="0">
                <a:solidFill>
                  <a:srgbClr val="0070C0"/>
                </a:solidFill>
              </a:rPr>
              <a:t>Availability - 99 % SLA</a:t>
            </a:r>
          </a:p>
          <a:p>
            <a:r>
              <a:rPr lang="en-IN" sz="2400" dirty="0" smtClean="0">
                <a:solidFill>
                  <a:srgbClr val="0070C0"/>
                </a:solidFill>
              </a:rPr>
              <a:t>Reliability</a:t>
            </a:r>
          </a:p>
          <a:p>
            <a:r>
              <a:rPr lang="en-IN" sz="2400" dirty="0" smtClean="0">
                <a:solidFill>
                  <a:srgbClr val="0070C0"/>
                </a:solidFill>
              </a:rPr>
              <a:t>Mobility </a:t>
            </a:r>
          </a:p>
          <a:p>
            <a:r>
              <a:rPr lang="en-IN" sz="2400" dirty="0" smtClean="0">
                <a:solidFill>
                  <a:srgbClr val="0070C0"/>
                </a:solidFill>
              </a:rPr>
              <a:t>Scalability</a:t>
            </a:r>
          </a:p>
          <a:p>
            <a:r>
              <a:rPr lang="en-IN" sz="2400" dirty="0" smtClean="0">
                <a:solidFill>
                  <a:srgbClr val="0070C0"/>
                </a:solidFill>
              </a:rPr>
              <a:t>Manageability</a:t>
            </a:r>
          </a:p>
          <a:p>
            <a:r>
              <a:rPr lang="en-IN" sz="2400" dirty="0" smtClean="0">
                <a:solidFill>
                  <a:srgbClr val="0070C0"/>
                </a:solidFill>
              </a:rPr>
              <a:t>Log management as per IT policy of Govt. of India</a:t>
            </a:r>
          </a:p>
          <a:p>
            <a:endParaRPr lang="en-IN" sz="2400" dirty="0"/>
          </a:p>
        </p:txBody>
      </p:sp>
      <p:sp>
        <p:nvSpPr>
          <p:cNvPr id="4" name="Slide Number Placeholder 3"/>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4142488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IN" sz="2400" b="1" dirty="0" smtClean="0">
                <a:solidFill>
                  <a:schemeClr val="accent3">
                    <a:lumMod val="75000"/>
                  </a:schemeClr>
                </a:solidFill>
              </a:rPr>
              <a:t>Unified Communication</a:t>
            </a:r>
            <a:endParaRPr lang="en-IN" sz="2400" b="1" dirty="0">
              <a:solidFill>
                <a:schemeClr val="accent3">
                  <a:lumMod val="75000"/>
                </a:schemeClr>
              </a:solidFill>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24897" b="34535"/>
          <a:stretch/>
        </p:blipFill>
        <p:spPr bwMode="auto">
          <a:xfrm>
            <a:off x="718806" y="1981480"/>
            <a:ext cx="2299911" cy="1589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9221"/>
          <a:stretch/>
        </p:blipFill>
        <p:spPr bwMode="auto">
          <a:xfrm>
            <a:off x="686610" y="3645251"/>
            <a:ext cx="2332107" cy="177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4"/>
          <a:srcRect r="87" b="38275"/>
          <a:stretch/>
        </p:blipFill>
        <p:spPr>
          <a:xfrm>
            <a:off x="3127369" y="1981480"/>
            <a:ext cx="2869277" cy="3435113"/>
          </a:xfrm>
          <a:prstGeom prst="rect">
            <a:avLst/>
          </a:prstGeom>
        </p:spPr>
      </p:pic>
      <p:pic>
        <p:nvPicPr>
          <p:cNvPr id="3" name="Picture 2"/>
          <p:cNvPicPr>
            <a:picLocks noChangeAspect="1"/>
          </p:cNvPicPr>
          <p:nvPr/>
        </p:nvPicPr>
        <p:blipFill>
          <a:blip r:embed="rId5"/>
          <a:stretch>
            <a:fillRect/>
          </a:stretch>
        </p:blipFill>
        <p:spPr>
          <a:xfrm>
            <a:off x="6095603" y="2006708"/>
            <a:ext cx="2295580" cy="1785272"/>
          </a:xfrm>
          <a:prstGeom prst="rect">
            <a:avLst/>
          </a:prstGeom>
        </p:spPr>
      </p:pic>
      <p:sp>
        <p:nvSpPr>
          <p:cNvPr id="12" name="Rectangle 11"/>
          <p:cNvSpPr/>
          <p:nvPr/>
        </p:nvSpPr>
        <p:spPr>
          <a:xfrm>
            <a:off x="5996646" y="3791980"/>
            <a:ext cx="3071153" cy="1631216"/>
          </a:xfrm>
          <a:prstGeom prst="rect">
            <a:avLst/>
          </a:prstGeom>
        </p:spPr>
        <p:txBody>
          <a:bodyPr wrap="square">
            <a:spAutoFit/>
          </a:bodyPr>
          <a:lstStyle/>
          <a:p>
            <a:pPr marL="57150" indent="-342900" algn="just">
              <a:buFont typeface="Arial" panose="020B0604020202020204" pitchFamily="34" charset="0"/>
              <a:buChar char="•"/>
              <a:defRPr/>
            </a:pPr>
            <a:r>
              <a:rPr lang="en-US" sz="2000" dirty="0" smtClean="0">
                <a:solidFill>
                  <a:srgbClr val="0D0DB3"/>
                </a:solidFill>
                <a:cs typeface="Times New Roman" pitchFamily="18" charset="0"/>
              </a:rPr>
              <a:t>Active </a:t>
            </a:r>
            <a:r>
              <a:rPr lang="en-US" sz="2000" dirty="0">
                <a:solidFill>
                  <a:srgbClr val="0D0DB3"/>
                </a:solidFill>
                <a:cs typeface="Times New Roman" pitchFamily="18" charset="0"/>
              </a:rPr>
              <a:t>Directory </a:t>
            </a:r>
            <a:r>
              <a:rPr lang="en-US" sz="2000" dirty="0" smtClean="0">
                <a:solidFill>
                  <a:srgbClr val="0D0DB3"/>
                </a:solidFill>
                <a:cs typeface="Times New Roman" pitchFamily="18" charset="0"/>
              </a:rPr>
              <a:t>setup</a:t>
            </a:r>
          </a:p>
          <a:p>
            <a:pPr marL="57150" indent="-342900" algn="just">
              <a:buFont typeface="Arial" panose="020B0604020202020204" pitchFamily="34" charset="0"/>
              <a:buChar char="•"/>
              <a:defRPr/>
            </a:pPr>
            <a:r>
              <a:rPr lang="en-US" sz="2000" dirty="0" smtClean="0">
                <a:solidFill>
                  <a:srgbClr val="0D0DB3"/>
                </a:solidFill>
                <a:cs typeface="Times New Roman" pitchFamily="18" charset="0"/>
              </a:rPr>
              <a:t>Unified Communication </a:t>
            </a:r>
            <a:r>
              <a:rPr lang="en-US" sz="2000" dirty="0">
                <a:solidFill>
                  <a:srgbClr val="0D0DB3"/>
                </a:solidFill>
                <a:cs typeface="Times New Roman" pitchFamily="18" charset="0"/>
              </a:rPr>
              <a:t>solution for 15000 Lync users and 25000 email users</a:t>
            </a:r>
          </a:p>
        </p:txBody>
      </p:sp>
    </p:spTree>
    <p:extLst>
      <p:ext uri="{BB962C8B-B14F-4D97-AF65-F5344CB8AC3E}">
        <p14:creationId xmlns:p14="http://schemas.microsoft.com/office/powerpoint/2010/main" val="2605923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IN" sz="2400" b="1" dirty="0" smtClean="0">
                <a:solidFill>
                  <a:schemeClr val="accent3">
                    <a:lumMod val="75000"/>
                  </a:schemeClr>
                </a:solidFill>
              </a:rPr>
              <a:t>Status of Unified Communication Solution</a:t>
            </a:r>
            <a:endParaRPr lang="en-IN" sz="2400" dirty="0">
              <a:solidFill>
                <a:schemeClr val="accent3">
                  <a:lumMod val="75000"/>
                </a:schemeClr>
              </a:solidFill>
            </a:endParaRPr>
          </a:p>
        </p:txBody>
      </p:sp>
      <p:sp>
        <p:nvSpPr>
          <p:cNvPr id="3" name="Content Placeholder 2"/>
          <p:cNvSpPr>
            <a:spLocks noGrp="1"/>
          </p:cNvSpPr>
          <p:nvPr>
            <p:ph idx="1"/>
          </p:nvPr>
        </p:nvSpPr>
        <p:spPr>
          <a:xfrm>
            <a:off x="457200" y="884237"/>
            <a:ext cx="8229600" cy="4525963"/>
          </a:xfrm>
        </p:spPr>
        <p:txBody>
          <a:bodyPr>
            <a:noAutofit/>
          </a:bodyPr>
          <a:lstStyle/>
          <a:p>
            <a:r>
              <a:rPr lang="en-IN" sz="2400" b="1" dirty="0">
                <a:solidFill>
                  <a:schemeClr val="tx2">
                    <a:lumMod val="60000"/>
                    <a:lumOff val="40000"/>
                  </a:schemeClr>
                </a:solidFill>
              </a:rPr>
              <a:t>No of Institutes:​ 110  </a:t>
            </a:r>
            <a:r>
              <a:rPr lang="en-IN" sz="2400" b="1" i="1" dirty="0">
                <a:solidFill>
                  <a:schemeClr val="tx2">
                    <a:lumMod val="60000"/>
                    <a:lumOff val="40000"/>
                  </a:schemeClr>
                </a:solidFill>
              </a:rPr>
              <a:t>(including </a:t>
            </a:r>
            <a:r>
              <a:rPr lang="en-IN" sz="2400" b="1" i="1" dirty="0" smtClean="0">
                <a:solidFill>
                  <a:schemeClr val="tx2">
                    <a:lumMod val="60000"/>
                    <a:lumOff val="40000"/>
                  </a:schemeClr>
                </a:solidFill>
              </a:rPr>
              <a:t>ICAR </a:t>
            </a:r>
            <a:r>
              <a:rPr lang="en-IN" sz="2400" b="1" i="1" dirty="0" err="1" smtClean="0">
                <a:solidFill>
                  <a:schemeClr val="tx2">
                    <a:lumMod val="60000"/>
                    <a:lumOff val="40000"/>
                  </a:schemeClr>
                </a:solidFill>
              </a:rPr>
              <a:t>Hq</a:t>
            </a:r>
            <a:r>
              <a:rPr lang="en-IN" sz="2400" b="1" i="1" dirty="0" smtClean="0">
                <a:solidFill>
                  <a:schemeClr val="tx2">
                    <a:lumMod val="60000"/>
                    <a:lumOff val="40000"/>
                  </a:schemeClr>
                </a:solidFill>
              </a:rPr>
              <a:t> &amp; ASRB</a:t>
            </a:r>
            <a:r>
              <a:rPr lang="en-IN" sz="2400" b="1" i="1" dirty="0">
                <a:solidFill>
                  <a:schemeClr val="tx2">
                    <a:lumMod val="60000"/>
                    <a:lumOff val="40000"/>
                  </a:schemeClr>
                </a:solidFill>
              </a:rPr>
              <a:t>)</a:t>
            </a:r>
            <a:r>
              <a:rPr lang="en-IN" sz="2400" b="1" dirty="0">
                <a:solidFill>
                  <a:schemeClr val="tx2">
                    <a:lumMod val="60000"/>
                    <a:lumOff val="40000"/>
                  </a:schemeClr>
                </a:solidFill>
              </a:rPr>
              <a:t/>
            </a:r>
            <a:br>
              <a:rPr lang="en-IN" sz="2400" b="1" dirty="0">
                <a:solidFill>
                  <a:schemeClr val="tx2">
                    <a:lumMod val="60000"/>
                    <a:lumOff val="40000"/>
                  </a:schemeClr>
                </a:solidFill>
              </a:rPr>
            </a:br>
            <a:r>
              <a:rPr lang="en-IN" sz="2400" b="1" dirty="0" smtClean="0">
                <a:solidFill>
                  <a:schemeClr val="tx2">
                    <a:lumMod val="60000"/>
                    <a:lumOff val="40000"/>
                  </a:schemeClr>
                </a:solidFill>
              </a:rPr>
              <a:t>Email created (No. of institutes)  </a:t>
            </a:r>
            <a:r>
              <a:rPr lang="en-IN" sz="2400" b="1" dirty="0">
                <a:solidFill>
                  <a:schemeClr val="tx2">
                    <a:lumMod val="60000"/>
                    <a:lumOff val="40000"/>
                  </a:schemeClr>
                </a:solidFill>
              </a:rPr>
              <a:t>:     100  </a:t>
            </a:r>
          </a:p>
          <a:p>
            <a:r>
              <a:rPr lang="en-IN" sz="2400" b="1" dirty="0">
                <a:solidFill>
                  <a:schemeClr val="tx2">
                    <a:lumMod val="60000"/>
                    <a:lumOff val="40000"/>
                  </a:schemeClr>
                </a:solidFill>
              </a:rPr>
              <a:t> </a:t>
            </a:r>
            <a:r>
              <a:rPr lang="en-IN" sz="2400" b="1" dirty="0" smtClean="0">
                <a:solidFill>
                  <a:schemeClr val="tx2">
                    <a:lumMod val="60000"/>
                    <a:lumOff val="40000"/>
                  </a:schemeClr>
                </a:solidFill>
              </a:rPr>
              <a:t>Total no. of Users : 11589</a:t>
            </a:r>
          </a:p>
          <a:p>
            <a:pPr marL="361950" indent="0">
              <a:buNone/>
            </a:pPr>
            <a:r>
              <a:rPr lang="en-IN" sz="2400" b="1" dirty="0" smtClean="0">
                <a:solidFill>
                  <a:schemeClr val="tx2">
                    <a:lumMod val="60000"/>
                    <a:lumOff val="40000"/>
                  </a:schemeClr>
                </a:solidFill>
              </a:rPr>
              <a:t>Active </a:t>
            </a:r>
            <a:r>
              <a:rPr lang="en-IN" sz="2400" b="1" dirty="0">
                <a:solidFill>
                  <a:schemeClr val="tx2">
                    <a:lumMod val="60000"/>
                    <a:lumOff val="40000"/>
                  </a:schemeClr>
                </a:solidFill>
              </a:rPr>
              <a:t>users : 3372</a:t>
            </a:r>
          </a:p>
          <a:p>
            <a:pPr marL="361950" indent="0">
              <a:buNone/>
            </a:pPr>
            <a:r>
              <a:rPr lang="en-IN" sz="2400" b="1" dirty="0">
                <a:solidFill>
                  <a:schemeClr val="tx2">
                    <a:lumMod val="75000"/>
                  </a:schemeClr>
                </a:solidFill>
              </a:rPr>
              <a:t>Idle users </a:t>
            </a:r>
            <a:r>
              <a:rPr lang="en-IN" sz="2400" b="1" dirty="0" smtClean="0">
                <a:solidFill>
                  <a:schemeClr val="tx2">
                    <a:lumMod val="75000"/>
                  </a:schemeClr>
                </a:solidFill>
              </a:rPr>
              <a:t>     :</a:t>
            </a:r>
            <a:r>
              <a:rPr lang="en-IN" sz="2400" b="1" dirty="0">
                <a:solidFill>
                  <a:schemeClr val="tx2">
                    <a:lumMod val="75000"/>
                  </a:schemeClr>
                </a:solidFill>
              </a:rPr>
              <a:t>     8217</a:t>
            </a:r>
          </a:p>
          <a:p>
            <a:r>
              <a:rPr lang="en-IN" sz="2400" b="1" dirty="0" smtClean="0">
                <a:solidFill>
                  <a:schemeClr val="tx2">
                    <a:lumMod val="60000"/>
                    <a:lumOff val="40000"/>
                  </a:schemeClr>
                </a:solidFill>
              </a:rPr>
              <a:t>Lync </a:t>
            </a:r>
            <a:r>
              <a:rPr lang="en-IN" sz="2400" b="1" dirty="0">
                <a:solidFill>
                  <a:schemeClr val="tx2">
                    <a:lumMod val="60000"/>
                    <a:lumOff val="40000"/>
                  </a:schemeClr>
                </a:solidFill>
              </a:rPr>
              <a:t>facilities </a:t>
            </a:r>
            <a:r>
              <a:rPr lang="en-IN" sz="2400" b="1" dirty="0" smtClean="0">
                <a:solidFill>
                  <a:schemeClr val="tx2">
                    <a:lumMod val="60000"/>
                    <a:lumOff val="40000"/>
                  </a:schemeClr>
                </a:solidFill>
              </a:rPr>
              <a:t>given</a:t>
            </a:r>
            <a:r>
              <a:rPr lang="en-IN" sz="2400" b="1" dirty="0">
                <a:solidFill>
                  <a:schemeClr val="tx2">
                    <a:lumMod val="60000"/>
                    <a:lumOff val="40000"/>
                  </a:schemeClr>
                </a:solidFill>
              </a:rPr>
              <a:t>   : 8462</a:t>
            </a:r>
          </a:p>
          <a:p>
            <a:r>
              <a:rPr lang="en-IN" sz="2400" b="1" dirty="0" smtClean="0">
                <a:solidFill>
                  <a:schemeClr val="tx2">
                    <a:lumMod val="60000"/>
                    <a:lumOff val="40000"/>
                  </a:schemeClr>
                </a:solidFill>
              </a:rPr>
              <a:t>Lync</a:t>
            </a:r>
            <a:r>
              <a:rPr lang="en-IN" sz="2400" b="1" dirty="0">
                <a:solidFill>
                  <a:schemeClr val="tx2">
                    <a:lumMod val="60000"/>
                    <a:lumOff val="40000"/>
                  </a:schemeClr>
                </a:solidFill>
              </a:rPr>
              <a:t> </a:t>
            </a:r>
            <a:r>
              <a:rPr lang="en-IN" sz="2400" b="1" dirty="0" smtClean="0">
                <a:solidFill>
                  <a:schemeClr val="tx2">
                    <a:lumMod val="60000"/>
                    <a:lumOff val="40000"/>
                  </a:schemeClr>
                </a:solidFill>
              </a:rPr>
              <a:t>Active User </a:t>
            </a:r>
            <a:r>
              <a:rPr lang="en-IN" sz="2400" b="1" dirty="0">
                <a:solidFill>
                  <a:schemeClr val="tx2">
                    <a:lumMod val="60000"/>
                    <a:lumOff val="40000"/>
                  </a:schemeClr>
                </a:solidFill>
              </a:rPr>
              <a:t>:  169</a:t>
            </a:r>
          </a:p>
          <a:p>
            <a:r>
              <a:rPr lang="en-IN" sz="2400" b="1" dirty="0">
                <a:solidFill>
                  <a:schemeClr val="tx2">
                    <a:lumMod val="60000"/>
                    <a:lumOff val="40000"/>
                  </a:schemeClr>
                </a:solidFill>
              </a:rPr>
              <a:t>Unified Communication Solution </a:t>
            </a:r>
            <a:r>
              <a:rPr lang="en-IN" sz="2400" b="1" dirty="0" smtClean="0">
                <a:solidFill>
                  <a:schemeClr val="tx2">
                    <a:lumMod val="60000"/>
                    <a:lumOff val="40000"/>
                  </a:schemeClr>
                </a:solidFill>
              </a:rPr>
              <a:t>not given</a:t>
            </a:r>
            <a:r>
              <a:rPr lang="en-IN" sz="2400" b="1" dirty="0">
                <a:solidFill>
                  <a:schemeClr val="tx2">
                    <a:lumMod val="60000"/>
                    <a:lumOff val="40000"/>
                  </a:schemeClr>
                </a:solidFill>
              </a:rPr>
              <a:t>  :  10  </a:t>
            </a:r>
            <a:br>
              <a:rPr lang="en-IN" sz="2400" b="1" dirty="0">
                <a:solidFill>
                  <a:schemeClr val="tx2">
                    <a:lumMod val="60000"/>
                    <a:lumOff val="40000"/>
                  </a:schemeClr>
                </a:solidFill>
              </a:rPr>
            </a:br>
            <a:endParaRPr lang="en-IN" sz="2400" b="1" dirty="0">
              <a:solidFill>
                <a:schemeClr val="tx2">
                  <a:lumMod val="60000"/>
                  <a:lumOff val="40000"/>
                </a:schemeClr>
              </a:solidFill>
            </a:endParaRPr>
          </a:p>
          <a:p>
            <a:pPr marL="1074738" indent="-1074738">
              <a:buNone/>
            </a:pPr>
            <a:r>
              <a:rPr lang="en-IN" sz="2400" b="1" dirty="0" smtClean="0">
                <a:solidFill>
                  <a:schemeClr val="accent2">
                    <a:lumMod val="75000"/>
                  </a:schemeClr>
                </a:solidFill>
              </a:rPr>
              <a:t>Reason​</a:t>
            </a:r>
            <a:r>
              <a:rPr lang="en-IN" sz="2400" b="1" dirty="0">
                <a:solidFill>
                  <a:schemeClr val="accent2">
                    <a:lumMod val="75000"/>
                  </a:schemeClr>
                </a:solidFill>
              </a:rPr>
              <a:t>: </a:t>
            </a:r>
            <a:r>
              <a:rPr lang="en-IN" sz="2400" b="1" dirty="0" smtClean="0">
                <a:solidFill>
                  <a:schemeClr val="accent2">
                    <a:lumMod val="75000"/>
                  </a:schemeClr>
                </a:solidFill>
              </a:rPr>
              <a:t>Respective Institutes did </a:t>
            </a:r>
            <a:r>
              <a:rPr lang="en-IN" sz="2400" b="1" dirty="0">
                <a:solidFill>
                  <a:schemeClr val="accent2">
                    <a:lumMod val="75000"/>
                  </a:schemeClr>
                </a:solidFill>
              </a:rPr>
              <a:t>not </a:t>
            </a:r>
            <a:r>
              <a:rPr lang="en-IN" sz="2400" b="1" dirty="0" smtClean="0">
                <a:solidFill>
                  <a:schemeClr val="accent2">
                    <a:lumMod val="75000"/>
                  </a:schemeClr>
                </a:solidFill>
              </a:rPr>
              <a:t>send </a:t>
            </a:r>
            <a:r>
              <a:rPr lang="en-IN" sz="2400" b="1" dirty="0">
                <a:solidFill>
                  <a:schemeClr val="accent2">
                    <a:lumMod val="75000"/>
                  </a:schemeClr>
                </a:solidFill>
              </a:rPr>
              <a:t>the verified/complete data of </a:t>
            </a:r>
            <a:r>
              <a:rPr lang="en-IN" sz="2400" b="1" dirty="0" smtClean="0">
                <a:solidFill>
                  <a:schemeClr val="accent2">
                    <a:lumMod val="75000"/>
                  </a:schemeClr>
                </a:solidFill>
              </a:rPr>
              <a:t>their employees so far</a:t>
            </a:r>
            <a:r>
              <a:rPr lang="en-IN" sz="2400" b="1" dirty="0">
                <a:solidFill>
                  <a:schemeClr val="accent2">
                    <a:lumMod val="75000"/>
                  </a:schemeClr>
                </a:solidFill>
              </a:rPr>
              <a:t/>
            </a:r>
            <a:br>
              <a:rPr lang="en-IN" sz="2400" b="1" dirty="0">
                <a:solidFill>
                  <a:schemeClr val="accent2">
                    <a:lumMod val="75000"/>
                  </a:schemeClr>
                </a:solidFill>
              </a:rPr>
            </a:br>
            <a:endParaRPr lang="en-IN" sz="2400" b="1" dirty="0">
              <a:solidFill>
                <a:schemeClr val="accent2">
                  <a:lumMod val="75000"/>
                </a:schemeClr>
              </a:solidFill>
            </a:endParaRPr>
          </a:p>
          <a:p>
            <a:endParaRPr lang="en-IN" sz="2400" b="1" dirty="0">
              <a:solidFill>
                <a:schemeClr val="tx2">
                  <a:lumMod val="60000"/>
                  <a:lumOff val="40000"/>
                </a:schemeClr>
              </a:solidFill>
            </a:endParaRPr>
          </a:p>
        </p:txBody>
      </p:sp>
    </p:spTree>
    <p:extLst>
      <p:ext uri="{BB962C8B-B14F-4D97-AF65-F5344CB8AC3E}">
        <p14:creationId xmlns:p14="http://schemas.microsoft.com/office/powerpoint/2010/main" val="2236580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585" y="838200"/>
            <a:ext cx="8991600" cy="5232202"/>
          </a:xfrm>
          <a:prstGeom prst="rect">
            <a:avLst/>
          </a:prstGeom>
          <a:noFill/>
        </p:spPr>
        <p:txBody>
          <a:bodyPr wrap="square" rtlCol="0">
            <a:spAutoFit/>
          </a:bodyPr>
          <a:lstStyle/>
          <a:p>
            <a:pPr marL="342900" lvl="0" indent="-342900" algn="just">
              <a:buFont typeface="Arial" panose="020B0604020202020204" pitchFamily="34" charset="0"/>
              <a:buChar char="•"/>
            </a:pPr>
            <a:r>
              <a:rPr lang="en-US" sz="2200" dirty="0" smtClean="0">
                <a:solidFill>
                  <a:srgbClr val="00B0F0"/>
                </a:solidFill>
                <a:cs typeface="Times New Roman" pitchFamily="18" charset="0"/>
              </a:rPr>
              <a:t>KRISHI Portal provides </a:t>
            </a:r>
            <a:r>
              <a:rPr lang="en-US" sz="2200" dirty="0">
                <a:solidFill>
                  <a:srgbClr val="00B0F0"/>
                </a:solidFill>
                <a:cs typeface="Times New Roman" pitchFamily="18" charset="0"/>
              </a:rPr>
              <a:t>a  platform </a:t>
            </a:r>
            <a:r>
              <a:rPr lang="en-US" sz="2200" dirty="0" smtClean="0">
                <a:solidFill>
                  <a:srgbClr val="00B0F0"/>
                </a:solidFill>
                <a:cs typeface="Times New Roman" pitchFamily="18" charset="0"/>
              </a:rPr>
              <a:t> </a:t>
            </a:r>
            <a:r>
              <a:rPr lang="en-US" sz="2200" dirty="0">
                <a:solidFill>
                  <a:srgbClr val="00B0F0"/>
                </a:solidFill>
                <a:cs typeface="Times New Roman" pitchFamily="18" charset="0"/>
              </a:rPr>
              <a:t>to  access </a:t>
            </a:r>
            <a:r>
              <a:rPr lang="en-US" sz="2200" dirty="0" smtClean="0">
                <a:solidFill>
                  <a:srgbClr val="00B0F0"/>
                </a:solidFill>
                <a:cs typeface="Times New Roman" pitchFamily="18" charset="0"/>
              </a:rPr>
              <a:t>information</a:t>
            </a:r>
            <a:r>
              <a:rPr lang="en-US" sz="2200" dirty="0">
                <a:solidFill>
                  <a:srgbClr val="00B0F0"/>
                </a:solidFill>
                <a:cs typeface="Times New Roman" pitchFamily="18" charset="0"/>
              </a:rPr>
              <a:t>, avail services, </a:t>
            </a:r>
            <a:r>
              <a:rPr lang="en-US" sz="2200" dirty="0" smtClean="0">
                <a:solidFill>
                  <a:srgbClr val="00B0F0"/>
                </a:solidFill>
                <a:cs typeface="Times New Roman" pitchFamily="18" charset="0"/>
              </a:rPr>
              <a:t>collaborate </a:t>
            </a:r>
            <a:r>
              <a:rPr lang="en-US" sz="2200" dirty="0">
                <a:solidFill>
                  <a:srgbClr val="00B0F0"/>
                </a:solidFill>
                <a:cs typeface="Times New Roman" pitchFamily="18" charset="0"/>
              </a:rPr>
              <a:t>and share knowledge. </a:t>
            </a:r>
          </a:p>
          <a:p>
            <a:pPr marL="342900" lvl="0" indent="-342900" algn="just">
              <a:buFont typeface="Arial" panose="020B0604020202020204" pitchFamily="34" charset="0"/>
              <a:buChar char="•"/>
            </a:pPr>
            <a:r>
              <a:rPr lang="en-US" sz="2200" dirty="0" smtClean="0">
                <a:solidFill>
                  <a:srgbClr val="00B0F0"/>
                </a:solidFill>
                <a:cs typeface="Times New Roman" pitchFamily="18" charset="0"/>
              </a:rPr>
              <a:t>KRISHI </a:t>
            </a:r>
            <a:r>
              <a:rPr lang="en-US" sz="2200" dirty="0">
                <a:solidFill>
                  <a:srgbClr val="00B0F0"/>
                </a:solidFill>
                <a:cs typeface="Times New Roman" pitchFamily="18" charset="0"/>
              </a:rPr>
              <a:t>provides information and services to Beneficiaries (Internet Users - Farmers, Researchers, Students, </a:t>
            </a:r>
            <a:r>
              <a:rPr lang="en-US" sz="2200" dirty="0" smtClean="0">
                <a:solidFill>
                  <a:srgbClr val="00B0F0"/>
                </a:solidFill>
                <a:cs typeface="Times New Roman" pitchFamily="18" charset="0"/>
              </a:rPr>
              <a:t>NGOs </a:t>
            </a:r>
            <a:r>
              <a:rPr lang="en-US" sz="2200" dirty="0">
                <a:solidFill>
                  <a:srgbClr val="00B0F0"/>
                </a:solidFill>
                <a:cs typeface="Times New Roman" pitchFamily="18" charset="0"/>
              </a:rPr>
              <a:t>associated with agriculture and other stakeholders)  and Implementers (ICAR Institutions Users/Intranet Users) will be updating and using the information.</a:t>
            </a:r>
          </a:p>
          <a:p>
            <a:pPr marL="342900" lvl="0" indent="-342900" algn="just">
              <a:buFont typeface="Arial" panose="020B0604020202020204" pitchFamily="34" charset="0"/>
              <a:buChar char="•"/>
            </a:pPr>
            <a:r>
              <a:rPr lang="en-US" sz="2200" dirty="0" smtClean="0">
                <a:solidFill>
                  <a:srgbClr val="00B0F0"/>
                </a:solidFill>
                <a:cs typeface="Times New Roman" pitchFamily="18" charset="0"/>
              </a:rPr>
              <a:t>‘Single Sign On’ enables to log in once and able to access various applications as per their assigned role. Providing Role based access is  part of  application development.</a:t>
            </a:r>
          </a:p>
          <a:p>
            <a:pPr marL="342900" lvl="0" indent="-342900" algn="just">
              <a:buFont typeface="Arial" panose="020B0604020202020204" pitchFamily="34" charset="0"/>
              <a:buChar char="•"/>
            </a:pPr>
            <a:r>
              <a:rPr lang="en-US" sz="2200" dirty="0" smtClean="0">
                <a:solidFill>
                  <a:srgbClr val="00B0F0"/>
                </a:solidFill>
                <a:cs typeface="Times New Roman" pitchFamily="18" charset="0"/>
              </a:rPr>
              <a:t>Active Directory has been set up for authentication of Users to avail Email &amp; Unified Communication services. The same id and password will be integrated for KRISHI Services to provide access to the Intranet Users.</a:t>
            </a:r>
          </a:p>
          <a:p>
            <a:pPr marL="342900" lvl="0" indent="-342900" algn="just">
              <a:buFont typeface="Arial" panose="020B0604020202020204" pitchFamily="34" charset="0"/>
              <a:buChar char="•"/>
            </a:pPr>
            <a:r>
              <a:rPr lang="en-US" sz="2200" dirty="0" smtClean="0">
                <a:solidFill>
                  <a:srgbClr val="00B0F0"/>
                </a:solidFill>
                <a:cs typeface="Times New Roman" pitchFamily="18" charset="0"/>
              </a:rPr>
              <a:t> Internet Users will access through login/ User Authentication module of each application to be hosted on KRISHI.  </a:t>
            </a:r>
            <a:r>
              <a:rPr lang="en-US" sz="2400" dirty="0" smtClean="0">
                <a:solidFill>
                  <a:srgbClr val="00B0F0"/>
                </a:solidFill>
                <a:cs typeface="Times New Roman" pitchFamily="18" charset="0"/>
              </a:rPr>
              <a:t> </a:t>
            </a:r>
          </a:p>
          <a:p>
            <a:pPr lvl="1" algn="just" fontAlgn="auto">
              <a:spcAft>
                <a:spcPts val="0"/>
              </a:spcAft>
              <a:defRPr/>
            </a:pPr>
            <a:endParaRPr lang="en-US" sz="2400" dirty="0" smtClean="0">
              <a:cs typeface="Times New Roman" pitchFamily="18" charset="0"/>
            </a:endParaRPr>
          </a:p>
        </p:txBody>
      </p:sp>
      <p:sp>
        <p:nvSpPr>
          <p:cNvPr id="9" name="Rectangle 8"/>
          <p:cNvSpPr/>
          <p:nvPr/>
        </p:nvSpPr>
        <p:spPr>
          <a:xfrm>
            <a:off x="228600" y="152400"/>
            <a:ext cx="5867400" cy="461665"/>
          </a:xfrm>
          <a:prstGeom prst="rect">
            <a:avLst/>
          </a:prstGeom>
        </p:spPr>
        <p:txBody>
          <a:bodyPr wrap="square">
            <a:spAutoFit/>
          </a:bodyPr>
          <a:lstStyle/>
          <a:p>
            <a:r>
              <a:rPr lang="en-IN" sz="2400" b="1" dirty="0" smtClean="0">
                <a:solidFill>
                  <a:schemeClr val="accent3">
                    <a:lumMod val="75000"/>
                  </a:schemeClr>
                </a:solidFill>
              </a:rPr>
              <a:t>Overview of  </a:t>
            </a:r>
            <a:r>
              <a:rPr lang="en-IN" sz="2400" b="1" dirty="0">
                <a:solidFill>
                  <a:schemeClr val="accent3">
                    <a:lumMod val="75000"/>
                  </a:schemeClr>
                </a:solidFill>
              </a:rPr>
              <a:t>KRISHI Portal Application</a:t>
            </a:r>
            <a:endParaRPr lang="en-US" sz="2400" b="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3627" y="1292901"/>
            <a:ext cx="4191000" cy="5170646"/>
          </a:xfrm>
          <a:prstGeom prst="rect">
            <a:avLst/>
          </a:prstGeom>
          <a:noFill/>
        </p:spPr>
        <p:txBody>
          <a:bodyPr wrap="square" rtlCol="0">
            <a:spAutoFit/>
          </a:bodyPr>
          <a:lstStyle/>
          <a:p>
            <a:pPr marL="342900" lvl="0" indent="-342900">
              <a:buFont typeface="Arial" panose="020B0604020202020204" pitchFamily="34" charset="0"/>
              <a:buChar char="•"/>
            </a:pPr>
            <a:endParaRPr lang="en-US" sz="2400" dirty="0" smtClean="0">
              <a:solidFill>
                <a:srgbClr val="00B0F0"/>
              </a:solidFill>
              <a:cs typeface="Times New Roman" pitchFamily="18" charset="0"/>
            </a:endParaRPr>
          </a:p>
          <a:p>
            <a:pPr lvl="0"/>
            <a:r>
              <a:rPr lang="en-US" sz="2400" dirty="0" smtClean="0">
                <a:solidFill>
                  <a:srgbClr val="00B0F0"/>
                </a:solidFill>
                <a:cs typeface="Times New Roman" pitchFamily="18" charset="0"/>
              </a:rPr>
              <a:t>Development of  Applications using E-Governance standards/best practices </a:t>
            </a:r>
          </a:p>
          <a:p>
            <a:pPr marL="800100" lvl="1" indent="-342900">
              <a:buFont typeface="Wingdings" panose="05000000000000000000" pitchFamily="2" charset="2"/>
              <a:buChar char="ü"/>
            </a:pPr>
            <a:r>
              <a:rPr lang="en-US" sz="2400" dirty="0" smtClean="0">
                <a:solidFill>
                  <a:srgbClr val="00B0F0"/>
                </a:solidFill>
                <a:cs typeface="Times New Roman" pitchFamily="18" charset="0"/>
              </a:rPr>
              <a:t>W3C  Architecture compliant</a:t>
            </a:r>
          </a:p>
          <a:p>
            <a:pPr marL="800100" lvl="1" indent="-342900">
              <a:buFont typeface="Wingdings" panose="05000000000000000000" pitchFamily="2" charset="2"/>
              <a:buChar char="ü"/>
            </a:pPr>
            <a:r>
              <a:rPr lang="en-US" sz="2400" dirty="0" smtClean="0">
                <a:solidFill>
                  <a:srgbClr val="00B0F0"/>
                </a:solidFill>
                <a:cs typeface="Times New Roman" pitchFamily="18" charset="0"/>
              </a:rPr>
              <a:t>Inter-Operability standard</a:t>
            </a:r>
          </a:p>
          <a:p>
            <a:pPr marL="800100" lvl="1" indent="-342900">
              <a:buFont typeface="Wingdings" panose="05000000000000000000" pitchFamily="2" charset="2"/>
              <a:buChar char="ü"/>
            </a:pPr>
            <a:r>
              <a:rPr lang="en-US" sz="2400" dirty="0" smtClean="0">
                <a:solidFill>
                  <a:srgbClr val="00B0F0"/>
                </a:solidFill>
                <a:cs typeface="Times New Roman" pitchFamily="18" charset="0"/>
              </a:rPr>
              <a:t>Meta Data of Database and Applications</a:t>
            </a:r>
          </a:p>
          <a:p>
            <a:pPr marL="800100" lvl="1" indent="-342900">
              <a:buFont typeface="Wingdings" panose="05000000000000000000" pitchFamily="2" charset="2"/>
              <a:buChar char="ü"/>
            </a:pPr>
            <a:r>
              <a:rPr lang="en-US" sz="2400" dirty="0" smtClean="0">
                <a:solidFill>
                  <a:srgbClr val="00B0F0"/>
                </a:solidFill>
                <a:cs typeface="Times New Roman" pitchFamily="18" charset="0"/>
              </a:rPr>
              <a:t>Web Guidelines by </a:t>
            </a:r>
            <a:r>
              <a:rPr lang="en-US" sz="2400" dirty="0" err="1" smtClean="0">
                <a:solidFill>
                  <a:srgbClr val="00B0F0"/>
                </a:solidFill>
                <a:cs typeface="Times New Roman" pitchFamily="18" charset="0"/>
              </a:rPr>
              <a:t>NIC,Deity</a:t>
            </a:r>
            <a:r>
              <a:rPr lang="en-US" sz="2400" dirty="0" smtClean="0">
                <a:solidFill>
                  <a:srgbClr val="00B0F0"/>
                </a:solidFill>
                <a:cs typeface="Times New Roman" pitchFamily="18" charset="0"/>
              </a:rPr>
              <a:t> </a:t>
            </a:r>
          </a:p>
          <a:p>
            <a:pPr marL="800100" lvl="1" indent="-342900">
              <a:buFont typeface="Wingdings" panose="05000000000000000000" pitchFamily="2" charset="2"/>
              <a:buChar char="ü"/>
            </a:pPr>
            <a:r>
              <a:rPr lang="en-US" sz="2400" dirty="0" smtClean="0">
                <a:solidFill>
                  <a:srgbClr val="00B0F0"/>
                </a:solidFill>
                <a:cs typeface="Times New Roman" pitchFamily="18" charset="0"/>
              </a:rPr>
              <a:t>Application Security Audit </a:t>
            </a:r>
          </a:p>
          <a:p>
            <a:pPr lvl="1" algn="just" fontAlgn="auto">
              <a:spcAft>
                <a:spcPts val="0"/>
              </a:spcAft>
              <a:defRPr/>
            </a:pPr>
            <a:endParaRPr lang="en-US" dirty="0" smtClean="0">
              <a:cs typeface="Times New Roman" pitchFamily="18" charset="0"/>
            </a:endParaRPr>
          </a:p>
        </p:txBody>
      </p:sp>
      <p:sp>
        <p:nvSpPr>
          <p:cNvPr id="9" name="Rectangle 8"/>
          <p:cNvSpPr/>
          <p:nvPr/>
        </p:nvSpPr>
        <p:spPr>
          <a:xfrm>
            <a:off x="304800" y="282322"/>
            <a:ext cx="6303544" cy="461665"/>
          </a:xfrm>
          <a:prstGeom prst="rect">
            <a:avLst/>
          </a:prstGeom>
        </p:spPr>
        <p:txBody>
          <a:bodyPr wrap="square">
            <a:spAutoFit/>
          </a:bodyPr>
          <a:lstStyle/>
          <a:p>
            <a:r>
              <a:rPr lang="en-IN" sz="2400" b="1" dirty="0" smtClean="0">
                <a:solidFill>
                  <a:schemeClr val="accent3">
                    <a:lumMod val="75000"/>
                  </a:schemeClr>
                </a:solidFill>
              </a:rPr>
              <a:t>KRISHI </a:t>
            </a:r>
            <a:r>
              <a:rPr lang="en-IN" sz="2400" b="1" dirty="0">
                <a:solidFill>
                  <a:schemeClr val="accent3">
                    <a:lumMod val="75000"/>
                  </a:schemeClr>
                </a:solidFill>
              </a:rPr>
              <a:t>Portal </a:t>
            </a:r>
            <a:r>
              <a:rPr lang="en-IN" sz="2400" b="1" dirty="0" smtClean="0">
                <a:solidFill>
                  <a:schemeClr val="accent3">
                    <a:lumMod val="75000"/>
                  </a:schemeClr>
                </a:solidFill>
              </a:rPr>
              <a:t>Application  Archicture</a:t>
            </a:r>
            <a:endParaRPr lang="en-US" sz="2400" b="1" dirty="0">
              <a:solidFill>
                <a:schemeClr val="accent3">
                  <a:lumMod val="75000"/>
                </a:schemeClr>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4627" y="1905000"/>
            <a:ext cx="4854252" cy="3733800"/>
          </a:xfrm>
          <a:prstGeom prst="rect">
            <a:avLst/>
          </a:prstGeom>
        </p:spPr>
      </p:pic>
    </p:spTree>
    <p:extLst>
      <p:ext uri="{BB962C8B-B14F-4D97-AF65-F5344CB8AC3E}">
        <p14:creationId xmlns:p14="http://schemas.microsoft.com/office/powerpoint/2010/main" val="3857370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838200"/>
            <a:ext cx="6248400" cy="4710883"/>
          </a:xfrm>
          <a:prstGeom prst="rect">
            <a:avLst/>
          </a:prstGeom>
        </p:spPr>
      </p:pic>
    </p:spTree>
    <p:extLst>
      <p:ext uri="{BB962C8B-B14F-4D97-AF65-F5344CB8AC3E}">
        <p14:creationId xmlns:p14="http://schemas.microsoft.com/office/powerpoint/2010/main" val="739661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18252"/>
            <a:ext cx="8229600" cy="5328592"/>
          </a:xfrm>
        </p:spPr>
        <p:txBody>
          <a:bodyPr>
            <a:noAutofit/>
          </a:bodyPr>
          <a:lstStyle/>
          <a:p>
            <a:pPr algn="just">
              <a:lnSpc>
                <a:spcPct val="110000"/>
              </a:lnSpc>
              <a:spcBef>
                <a:spcPts val="0"/>
              </a:spcBef>
            </a:pPr>
            <a:r>
              <a:rPr lang="en-IN" sz="2300" dirty="0">
                <a:solidFill>
                  <a:srgbClr val="00B0F0"/>
                </a:solidFill>
                <a:latin typeface="Times New Roman" pitchFamily="18" charset="0"/>
                <a:cs typeface="Times New Roman" pitchFamily="18" charset="0"/>
              </a:rPr>
              <a:t>A</a:t>
            </a:r>
            <a:r>
              <a:rPr lang="en-IN" sz="2300" dirty="0" smtClean="0">
                <a:solidFill>
                  <a:srgbClr val="00B0F0"/>
                </a:solidFill>
                <a:latin typeface="Times New Roman" pitchFamily="18" charset="0"/>
                <a:cs typeface="Times New Roman" pitchFamily="18" charset="0"/>
              </a:rPr>
              <a:t>uthorised user will be allowed to view and update  the data/information. </a:t>
            </a:r>
          </a:p>
          <a:p>
            <a:pPr algn="just">
              <a:lnSpc>
                <a:spcPct val="110000"/>
              </a:lnSpc>
              <a:spcBef>
                <a:spcPts val="0"/>
              </a:spcBef>
            </a:pPr>
            <a:r>
              <a:rPr lang="en-IN" sz="2300" dirty="0" smtClean="0">
                <a:solidFill>
                  <a:srgbClr val="00B0F0"/>
                </a:solidFill>
                <a:latin typeface="Times New Roman" pitchFamily="18" charset="0"/>
                <a:cs typeface="Times New Roman" pitchFamily="18" charset="0"/>
              </a:rPr>
              <a:t>Access control would be effective in the senses that  unauthorized user can access open (unrestricted)information.</a:t>
            </a:r>
          </a:p>
          <a:p>
            <a:pPr algn="just">
              <a:lnSpc>
                <a:spcPct val="110000"/>
              </a:lnSpc>
              <a:spcBef>
                <a:spcPts val="0"/>
              </a:spcBef>
            </a:pPr>
            <a:r>
              <a:rPr lang="en-IN" sz="2300" dirty="0" smtClean="0">
                <a:solidFill>
                  <a:srgbClr val="00B0F0"/>
                </a:solidFill>
                <a:latin typeface="Times New Roman" pitchFamily="18" charset="0"/>
                <a:cs typeface="Times New Roman" pitchFamily="18" charset="0"/>
              </a:rPr>
              <a:t>Access control will be based on Role-Based Access Control (RBAC) </a:t>
            </a:r>
          </a:p>
          <a:p>
            <a:pPr algn="just">
              <a:lnSpc>
                <a:spcPct val="110000"/>
              </a:lnSpc>
              <a:spcBef>
                <a:spcPts val="0"/>
              </a:spcBef>
            </a:pPr>
            <a:r>
              <a:rPr lang="en-IN" sz="2300" dirty="0" smtClean="0">
                <a:solidFill>
                  <a:srgbClr val="00B0F0"/>
                </a:solidFill>
                <a:latin typeface="Times New Roman" pitchFamily="18" charset="0"/>
                <a:cs typeface="Times New Roman" pitchFamily="18" charset="0"/>
              </a:rPr>
              <a:t>RBAC will be used to determine what role(s) a subject (User/Client) may perform.</a:t>
            </a:r>
          </a:p>
          <a:p>
            <a:pPr algn="just">
              <a:lnSpc>
                <a:spcPct val="110000"/>
              </a:lnSpc>
              <a:spcBef>
                <a:spcPts val="0"/>
              </a:spcBef>
            </a:pPr>
            <a:r>
              <a:rPr lang="en-IN" sz="2300" dirty="0" smtClean="0">
                <a:solidFill>
                  <a:srgbClr val="00B0F0"/>
                </a:solidFill>
                <a:latin typeface="Times New Roman" pitchFamily="18" charset="0"/>
                <a:cs typeface="Times New Roman" pitchFamily="18" charset="0"/>
              </a:rPr>
              <a:t>After identify the user, the system will ensure that the user can only perform the role he/she is entitled to.</a:t>
            </a:r>
          </a:p>
          <a:p>
            <a:pPr algn="just">
              <a:lnSpc>
                <a:spcPct val="110000"/>
              </a:lnSpc>
              <a:spcBef>
                <a:spcPts val="0"/>
              </a:spcBef>
            </a:pPr>
            <a:r>
              <a:rPr lang="en-IN" sz="2300" dirty="0" smtClean="0">
                <a:solidFill>
                  <a:srgbClr val="00B0F0"/>
                </a:solidFill>
                <a:latin typeface="Times New Roman" pitchFamily="18" charset="0"/>
                <a:cs typeface="Times New Roman" pitchFamily="18" charset="0"/>
              </a:rPr>
              <a:t>Administrator will assign the user to specific role on user request</a:t>
            </a:r>
          </a:p>
          <a:p>
            <a:pPr algn="just">
              <a:lnSpc>
                <a:spcPct val="110000"/>
              </a:lnSpc>
              <a:spcBef>
                <a:spcPts val="0"/>
              </a:spcBef>
            </a:pPr>
            <a:r>
              <a:rPr lang="en-IN" sz="2300" dirty="0" smtClean="0">
                <a:solidFill>
                  <a:srgbClr val="00B0F0"/>
                </a:solidFill>
                <a:latin typeface="Times New Roman" pitchFamily="18" charset="0"/>
                <a:cs typeface="Times New Roman" pitchFamily="18" charset="0"/>
              </a:rPr>
              <a:t>Role hierarchies will be defined/given to reflect the responsibilities, authorities and competencies of groups with in the institute </a:t>
            </a:r>
          </a:p>
          <a:p>
            <a:pPr>
              <a:lnSpc>
                <a:spcPct val="110000"/>
              </a:lnSpc>
              <a:spcBef>
                <a:spcPts val="0"/>
              </a:spcBef>
            </a:pPr>
            <a:endParaRPr lang="en-IN" sz="2300" dirty="0"/>
          </a:p>
        </p:txBody>
      </p:sp>
      <p:sp>
        <p:nvSpPr>
          <p:cNvPr id="4" name="Rectangle 3"/>
          <p:cNvSpPr/>
          <p:nvPr/>
        </p:nvSpPr>
        <p:spPr>
          <a:xfrm>
            <a:off x="762000" y="156587"/>
            <a:ext cx="6553200" cy="461665"/>
          </a:xfrm>
          <a:prstGeom prst="rect">
            <a:avLst/>
          </a:prstGeom>
        </p:spPr>
        <p:txBody>
          <a:bodyPr wrap="square">
            <a:spAutoFit/>
          </a:bodyPr>
          <a:lstStyle/>
          <a:p>
            <a:r>
              <a:rPr lang="en-IN" sz="2400" b="1" dirty="0" smtClean="0">
                <a:solidFill>
                  <a:schemeClr val="accent3">
                    <a:lumMod val="75000"/>
                  </a:schemeClr>
                </a:solidFill>
              </a:rPr>
              <a:t>KRISHI </a:t>
            </a:r>
            <a:r>
              <a:rPr lang="en-IN" sz="2400" b="1" dirty="0">
                <a:solidFill>
                  <a:schemeClr val="accent3">
                    <a:lumMod val="75000"/>
                  </a:schemeClr>
                </a:solidFill>
              </a:rPr>
              <a:t>Portal </a:t>
            </a:r>
            <a:r>
              <a:rPr lang="en-IN" sz="2400" b="1" dirty="0" smtClean="0">
                <a:solidFill>
                  <a:schemeClr val="accent3">
                    <a:lumMod val="75000"/>
                  </a:schemeClr>
                </a:solidFill>
              </a:rPr>
              <a:t>Application -Access</a:t>
            </a:r>
            <a:endParaRPr lang="en-US" sz="2400" b="1" dirty="0">
              <a:solidFill>
                <a:schemeClr val="accent3">
                  <a:lumMod val="75000"/>
                </a:schemeClr>
              </a:solidFill>
            </a:endParaRPr>
          </a:p>
        </p:txBody>
      </p:sp>
    </p:spTree>
    <p:extLst>
      <p:ext uri="{BB962C8B-B14F-4D97-AF65-F5344CB8AC3E}">
        <p14:creationId xmlns:p14="http://schemas.microsoft.com/office/powerpoint/2010/main" val="889103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25"/>
            <a:ext cx="4876800" cy="741254"/>
          </a:xfrm>
        </p:spPr>
        <p:txBody>
          <a:bodyPr>
            <a:normAutofit/>
          </a:bodyPr>
          <a:lstStyle/>
          <a:p>
            <a:pPr algn="l"/>
            <a:r>
              <a:rPr lang="en-IN" sz="2400" b="1" dirty="0" smtClean="0">
                <a:solidFill>
                  <a:schemeClr val="accent3">
                    <a:lumMod val="75000"/>
                  </a:schemeClr>
                </a:solidFill>
                <a:latin typeface="Calibri" panose="020F0502020204030204" pitchFamily="34" charset="0"/>
                <a:cs typeface="Times New Roman" pitchFamily="18" charset="0"/>
              </a:rPr>
              <a:t>Krishi Portal- </a:t>
            </a:r>
            <a:r>
              <a:rPr lang="en-IN" sz="2400" b="1" dirty="0" smtClean="0">
                <a:solidFill>
                  <a:schemeClr val="accent3">
                    <a:lumMod val="75000"/>
                  </a:schemeClr>
                </a:solidFill>
                <a:latin typeface="Calibri" panose="020F0502020204030204" pitchFamily="34" charset="0"/>
                <a:cs typeface="Times New Roman" pitchFamily="18" charset="0"/>
              </a:rPr>
              <a:t>Users</a:t>
            </a:r>
            <a:endParaRPr lang="en-IN" sz="2400" b="1" dirty="0">
              <a:solidFill>
                <a:schemeClr val="accent3">
                  <a:lumMod val="75000"/>
                </a:schemeClr>
              </a:solidFill>
              <a:latin typeface="Calibri" panose="020F0502020204030204" pitchFamily="34" charset="0"/>
              <a:cs typeface="Times New Roman" pitchFamily="18" charset="0"/>
            </a:endParaRPr>
          </a:p>
        </p:txBody>
      </p:sp>
      <p:sp>
        <p:nvSpPr>
          <p:cNvPr id="3" name="Content Placeholder 2"/>
          <p:cNvSpPr>
            <a:spLocks noGrp="1"/>
          </p:cNvSpPr>
          <p:nvPr>
            <p:ph idx="1"/>
          </p:nvPr>
        </p:nvSpPr>
        <p:spPr>
          <a:xfrm>
            <a:off x="609600" y="741254"/>
            <a:ext cx="8229600" cy="5860504"/>
          </a:xfrm>
        </p:spPr>
        <p:txBody>
          <a:bodyPr>
            <a:noAutofit/>
          </a:bodyPr>
          <a:lstStyle/>
          <a:p>
            <a:pPr algn="just">
              <a:buNone/>
            </a:pPr>
            <a:r>
              <a:rPr lang="en-IN" sz="2400" b="1" dirty="0" smtClean="0">
                <a:solidFill>
                  <a:srgbClr val="00B0F0"/>
                </a:solidFill>
                <a:latin typeface="Times New Roman" pitchFamily="18" charset="0"/>
                <a:cs typeface="Times New Roman" pitchFamily="18" charset="0"/>
              </a:rPr>
              <a:t>Administrator -  </a:t>
            </a:r>
            <a:endParaRPr lang="en-IN" sz="2400" dirty="0" smtClean="0">
              <a:solidFill>
                <a:srgbClr val="00B0F0"/>
              </a:solidFill>
              <a:latin typeface="Times New Roman" pitchFamily="18" charset="0"/>
              <a:cs typeface="Times New Roman" pitchFamily="18" charset="0"/>
            </a:endParaRPr>
          </a:p>
          <a:p>
            <a:pPr algn="just"/>
            <a:r>
              <a:rPr lang="en-IN" sz="2400" dirty="0" smtClean="0">
                <a:solidFill>
                  <a:srgbClr val="00B0F0"/>
                </a:solidFill>
                <a:latin typeface="Times New Roman" pitchFamily="18" charset="0"/>
                <a:cs typeface="Times New Roman" pitchFamily="18" charset="0"/>
              </a:rPr>
              <a:t>Administrator will have full control on the portal. It will monitor all the transactions on portal and generate all type of reports.  </a:t>
            </a:r>
          </a:p>
          <a:p>
            <a:pPr algn="just">
              <a:buNone/>
            </a:pPr>
            <a:r>
              <a:rPr lang="en-IN" sz="2400" dirty="0" smtClean="0">
                <a:solidFill>
                  <a:srgbClr val="00B0F0"/>
                </a:solidFill>
                <a:latin typeface="Times New Roman" pitchFamily="18" charset="0"/>
                <a:cs typeface="Times New Roman" pitchFamily="18" charset="0"/>
              </a:rPr>
              <a:t>There are two type of user access</a:t>
            </a:r>
          </a:p>
          <a:p>
            <a:pPr lvl="0" algn="just">
              <a:buNone/>
            </a:pPr>
            <a:r>
              <a:rPr lang="en-IN" sz="2400" b="1" dirty="0" smtClean="0">
                <a:solidFill>
                  <a:srgbClr val="00B0F0"/>
                </a:solidFill>
                <a:latin typeface="Times New Roman" pitchFamily="18" charset="0"/>
                <a:cs typeface="Times New Roman" pitchFamily="18" charset="0"/>
              </a:rPr>
              <a:t>Internet applications users – Public user  </a:t>
            </a:r>
          </a:p>
          <a:p>
            <a:pPr algn="just"/>
            <a:r>
              <a:rPr lang="en-IN" sz="2400" b="1" dirty="0" smtClean="0">
                <a:solidFill>
                  <a:srgbClr val="00B0F0"/>
                </a:solidFill>
                <a:latin typeface="Times New Roman" pitchFamily="18" charset="0"/>
                <a:cs typeface="Times New Roman" pitchFamily="18" charset="0"/>
              </a:rPr>
              <a:t> </a:t>
            </a:r>
            <a:r>
              <a:rPr lang="en-IN" sz="2400" dirty="0" smtClean="0">
                <a:solidFill>
                  <a:srgbClr val="00B0F0"/>
                </a:solidFill>
                <a:latin typeface="Times New Roman" pitchFamily="18" charset="0"/>
                <a:cs typeface="Times New Roman" pitchFamily="18" charset="0"/>
              </a:rPr>
              <a:t>Any user with access to KRISHI Portal who is not registered as ICAR personnel is a public-user.  These users will have access to the open source information available on the portal.  </a:t>
            </a:r>
          </a:p>
          <a:p>
            <a:pPr algn="just">
              <a:buNone/>
            </a:pPr>
            <a:r>
              <a:rPr lang="en-IN" sz="2400" b="1" dirty="0" smtClean="0">
                <a:solidFill>
                  <a:srgbClr val="00B0F0"/>
                </a:solidFill>
                <a:latin typeface="Times New Roman" pitchFamily="18" charset="0"/>
                <a:cs typeface="Times New Roman" pitchFamily="18" charset="0"/>
              </a:rPr>
              <a:t>Intranet Applications  – Authentication user can access the information.</a:t>
            </a:r>
          </a:p>
          <a:p>
            <a:pPr algn="just"/>
            <a:r>
              <a:rPr lang="en-IN" sz="2400" dirty="0" smtClean="0">
                <a:solidFill>
                  <a:srgbClr val="00B0F0"/>
                </a:solidFill>
                <a:latin typeface="Times New Roman" pitchFamily="18" charset="0"/>
                <a:cs typeface="Times New Roman" pitchFamily="18" charset="0"/>
              </a:rPr>
              <a:t>All ICAR personnel will be authenticated user.</a:t>
            </a:r>
          </a:p>
          <a:p>
            <a:pPr algn="just"/>
            <a:endParaRPr lang="en-IN" sz="2400" dirty="0" smtClean="0">
              <a:latin typeface="Times New Roman" pitchFamily="18" charset="0"/>
              <a:cs typeface="Times New Roman" pitchFamily="18" charset="0"/>
            </a:endParaRPr>
          </a:p>
          <a:p>
            <a:pPr algn="just"/>
            <a:endParaRPr lang="en-IN" sz="2400" dirty="0" smtClean="0">
              <a:latin typeface="Times New Roman" pitchFamily="18" charset="0"/>
              <a:cs typeface="Times New Roman" pitchFamily="18" charset="0"/>
            </a:endParaRPr>
          </a:p>
          <a:p>
            <a:pPr algn="just"/>
            <a:endParaRPr lang="en-IN" sz="2400" dirty="0" smtClean="0">
              <a:latin typeface="Times New Roman" pitchFamily="18" charset="0"/>
              <a:cs typeface="Times New Roman" pitchFamily="18" charset="0"/>
            </a:endParaRPr>
          </a:p>
          <a:p>
            <a:pPr algn="just"/>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1068265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195736" y="5877272"/>
            <a:ext cx="4824536" cy="461665"/>
          </a:xfrm>
          <a:prstGeom prst="rect">
            <a:avLst/>
          </a:prstGeom>
          <a:noFill/>
        </p:spPr>
        <p:txBody>
          <a:bodyPr wrap="square" rtlCol="0">
            <a:spAutoFit/>
          </a:bodyPr>
          <a:lstStyle/>
          <a:p>
            <a:r>
              <a:rPr lang="en-IN" sz="2400" dirty="0" smtClean="0">
                <a:solidFill>
                  <a:schemeClr val="tx2">
                    <a:lumMod val="60000"/>
                    <a:lumOff val="40000"/>
                  </a:schemeClr>
                </a:solidFill>
                <a:latin typeface="Times New Roman" pitchFamily="18" charset="0"/>
                <a:cs typeface="Times New Roman" pitchFamily="18" charset="0"/>
              </a:rPr>
              <a:t>User Structure for Krishi Portal</a:t>
            </a:r>
            <a:endParaRPr lang="en-IN" sz="2400" dirty="0">
              <a:solidFill>
                <a:schemeClr val="tx2">
                  <a:lumMod val="60000"/>
                  <a:lumOff val="40000"/>
                </a:schemeClr>
              </a:solidFill>
              <a:latin typeface="Times New Roman" pitchFamily="18" charset="0"/>
              <a:cs typeface="Times New Roman" pitchFamily="18" charset="0"/>
            </a:endParaRPr>
          </a:p>
        </p:txBody>
      </p:sp>
      <p:grpSp>
        <p:nvGrpSpPr>
          <p:cNvPr id="55" name="Group 54"/>
          <p:cNvGrpSpPr/>
          <p:nvPr/>
        </p:nvGrpSpPr>
        <p:grpSpPr>
          <a:xfrm>
            <a:off x="611560" y="404664"/>
            <a:ext cx="7777034" cy="5472608"/>
            <a:chOff x="971600" y="332656"/>
            <a:chExt cx="7489002" cy="5152015"/>
          </a:xfrm>
        </p:grpSpPr>
        <p:sp>
          <p:nvSpPr>
            <p:cNvPr id="2051" name="Text Box 3"/>
            <p:cNvSpPr txBox="1">
              <a:spLocks noChangeArrowheads="1"/>
            </p:cNvSpPr>
            <p:nvPr/>
          </p:nvSpPr>
          <p:spPr bwMode="auto">
            <a:xfrm>
              <a:off x="3127358" y="332656"/>
              <a:ext cx="1143572" cy="5439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KRISHI Portal</a:t>
              </a:r>
              <a:endParaRPr kumimoji="0" lang="en-US" sz="1600" b="0" i="0" u="none" strike="noStrike" cap="none" normalizeH="0" baseline="0" dirty="0" smtClean="0">
                <a:ln>
                  <a:noFill/>
                </a:ln>
                <a:solidFill>
                  <a:schemeClr val="tx2">
                    <a:lumMod val="60000"/>
                    <a:lumOff val="40000"/>
                  </a:schemeClr>
                </a:solidFill>
                <a:effectLst/>
                <a:latin typeface="Times New Roman" pitchFamily="18" charset="0"/>
                <a:cs typeface="Times New Roman" pitchFamily="18" charset="0"/>
              </a:endParaRPr>
            </a:p>
          </p:txBody>
        </p:sp>
        <p:sp>
          <p:nvSpPr>
            <p:cNvPr id="2052" name="Text Box 4"/>
            <p:cNvSpPr txBox="1">
              <a:spLocks noChangeArrowheads="1"/>
            </p:cNvSpPr>
            <p:nvPr/>
          </p:nvSpPr>
          <p:spPr bwMode="auto">
            <a:xfrm>
              <a:off x="2091684" y="4239335"/>
              <a:ext cx="890808" cy="9326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SMD Nodal Officers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2">
                    <a:lumMod val="60000"/>
                    <a:lumOff val="40000"/>
                  </a:schemeClr>
                </a:solidFill>
                <a:effectLst/>
                <a:latin typeface="Times New Roman" pitchFamily="18" charset="0"/>
                <a:cs typeface="Times New Roman" pitchFamily="18" charset="0"/>
              </a:endParaRPr>
            </a:p>
          </p:txBody>
        </p:sp>
        <p:sp>
          <p:nvSpPr>
            <p:cNvPr id="2053" name="Text Box 5"/>
            <p:cNvSpPr txBox="1">
              <a:spLocks noChangeArrowheads="1"/>
            </p:cNvSpPr>
            <p:nvPr/>
          </p:nvSpPr>
          <p:spPr bwMode="auto">
            <a:xfrm>
              <a:off x="971600" y="4239335"/>
              <a:ext cx="1024664" cy="9326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Senior </a:t>
              </a: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RMPs, </a:t>
              </a: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ICAR</a:t>
              </a:r>
              <a:endParaRPr kumimoji="0" lang="en-US" sz="1600" b="0" i="0" u="none" strike="noStrike" cap="none" normalizeH="0" baseline="0" dirty="0" smtClean="0">
                <a:ln>
                  <a:noFill/>
                </a:ln>
                <a:solidFill>
                  <a:schemeClr val="tx2">
                    <a:lumMod val="60000"/>
                    <a:lumOff val="40000"/>
                  </a:schemeClr>
                </a:solidFill>
                <a:effectLst/>
                <a:latin typeface="Times New Roman" pitchFamily="18" charset="0"/>
                <a:cs typeface="Times New Roman" pitchFamily="18" charset="0"/>
              </a:endParaRPr>
            </a:p>
          </p:txBody>
        </p:sp>
        <p:sp>
          <p:nvSpPr>
            <p:cNvPr id="2054" name="Text Box 6"/>
            <p:cNvSpPr txBox="1">
              <a:spLocks noChangeArrowheads="1"/>
            </p:cNvSpPr>
            <p:nvPr/>
          </p:nvSpPr>
          <p:spPr bwMode="auto">
            <a:xfrm>
              <a:off x="1381172" y="1977688"/>
              <a:ext cx="1948026" cy="5406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ADMINISTRATOR</a:t>
              </a:r>
              <a:endParaRPr kumimoji="0" lang="en-US" sz="1600" b="0" i="0" u="none" strike="noStrike" cap="none" normalizeH="0" baseline="0" dirty="0" smtClean="0">
                <a:ln>
                  <a:noFill/>
                </a:ln>
                <a:solidFill>
                  <a:schemeClr val="tx2">
                    <a:lumMod val="60000"/>
                    <a:lumOff val="40000"/>
                  </a:schemeClr>
                </a:solidFill>
                <a:effectLst/>
                <a:latin typeface="Times New Roman" pitchFamily="18" charset="0"/>
                <a:cs typeface="Times New Roman" pitchFamily="18" charset="0"/>
              </a:endParaRPr>
            </a:p>
          </p:txBody>
        </p:sp>
        <p:sp>
          <p:nvSpPr>
            <p:cNvPr id="2055" name="Text Box 7"/>
            <p:cNvSpPr txBox="1">
              <a:spLocks noChangeArrowheads="1"/>
            </p:cNvSpPr>
            <p:nvPr/>
          </p:nvSpPr>
          <p:spPr bwMode="auto">
            <a:xfrm>
              <a:off x="3051833" y="4239335"/>
              <a:ext cx="928893" cy="9326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Directors/</a:t>
              </a:r>
              <a:r>
                <a:rPr kumimoji="0" lang="en-IN" sz="1600" b="0" i="0" u="none" strike="noStrike" cap="none" normalizeH="0" baseline="0" dirty="0" err="1" smtClean="0">
                  <a:ln>
                    <a:noFill/>
                  </a:ln>
                  <a:solidFill>
                    <a:schemeClr val="tx2">
                      <a:lumMod val="60000"/>
                      <a:lumOff val="40000"/>
                    </a:schemeClr>
                  </a:solidFill>
                  <a:effectLst/>
                  <a:latin typeface="Times New Roman" pitchFamily="18" charset="0"/>
                  <a:ea typeface="Arial" pitchFamily="34" charset="0"/>
                  <a:cs typeface="Times New Roman" pitchFamily="18" charset="0"/>
                </a:rPr>
                <a:t>HoDs</a:t>
              </a:r>
              <a:endPar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2">
                    <a:lumMod val="60000"/>
                    <a:lumOff val="40000"/>
                  </a:schemeClr>
                </a:solidFill>
                <a:effectLst/>
                <a:latin typeface="Times New Roman" pitchFamily="18" charset="0"/>
                <a:cs typeface="Times New Roman" pitchFamily="18" charset="0"/>
              </a:endParaRPr>
            </a:p>
          </p:txBody>
        </p:sp>
        <p:sp>
          <p:nvSpPr>
            <p:cNvPr id="2056" name="Text Box 8"/>
            <p:cNvSpPr txBox="1">
              <a:spLocks noChangeArrowheads="1"/>
            </p:cNvSpPr>
            <p:nvPr/>
          </p:nvSpPr>
          <p:spPr bwMode="auto">
            <a:xfrm>
              <a:off x="4345798" y="1955666"/>
              <a:ext cx="1404876" cy="5439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smtClean="0">
                  <a:ln>
                    <a:noFill/>
                  </a:ln>
                  <a:solidFill>
                    <a:schemeClr val="tx2">
                      <a:lumMod val="60000"/>
                      <a:lumOff val="40000"/>
                    </a:schemeClr>
                  </a:solidFill>
                  <a:effectLst/>
                  <a:latin typeface="Times New Roman" pitchFamily="18" charset="0"/>
                  <a:ea typeface="Arial" pitchFamily="34" charset="0"/>
                  <a:cs typeface="Times New Roman" pitchFamily="18" charset="0"/>
                </a:rPr>
                <a:t>Users</a:t>
              </a:r>
              <a:endParaRPr kumimoji="0" lang="en-US" sz="1600" b="0" i="0" u="none" strike="noStrike" cap="none" normalizeH="0" baseline="0" smtClean="0">
                <a:ln>
                  <a:noFill/>
                </a:ln>
                <a:solidFill>
                  <a:schemeClr val="tx2">
                    <a:lumMod val="60000"/>
                    <a:lumOff val="40000"/>
                  </a:schemeClr>
                </a:solidFill>
                <a:effectLst/>
                <a:latin typeface="Times New Roman" pitchFamily="18" charset="0"/>
                <a:cs typeface="Times New Roman" pitchFamily="18" charset="0"/>
              </a:endParaRPr>
            </a:p>
          </p:txBody>
        </p:sp>
        <p:sp>
          <p:nvSpPr>
            <p:cNvPr id="2057" name="Text Box 9"/>
            <p:cNvSpPr txBox="1">
              <a:spLocks noChangeArrowheads="1"/>
            </p:cNvSpPr>
            <p:nvPr/>
          </p:nvSpPr>
          <p:spPr bwMode="auto">
            <a:xfrm>
              <a:off x="4941806" y="4239335"/>
              <a:ext cx="857312" cy="12453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smtClean="0">
                  <a:ln>
                    <a:noFill/>
                  </a:ln>
                  <a:solidFill>
                    <a:schemeClr val="tx2">
                      <a:lumMod val="60000"/>
                      <a:lumOff val="40000"/>
                    </a:schemeClr>
                  </a:solidFill>
                  <a:effectLst/>
                  <a:latin typeface="Times New Roman" pitchFamily="18" charset="0"/>
                  <a:ea typeface="Arial" pitchFamily="34" charset="0"/>
                  <a:cs typeface="Times New Roman" pitchFamily="18" charset="0"/>
                </a:rPr>
                <a:t>Institute Nodal Officers  </a:t>
              </a:r>
              <a:endParaRPr kumimoji="0" lang="en-US" sz="1600" b="0" i="0" u="none" strike="noStrike" cap="none" normalizeH="0" baseline="0" smtClean="0">
                <a:ln>
                  <a:noFill/>
                </a:ln>
                <a:solidFill>
                  <a:schemeClr val="tx2">
                    <a:lumMod val="60000"/>
                    <a:lumOff val="40000"/>
                  </a:schemeClr>
                </a:solidFill>
                <a:effectLst/>
                <a:latin typeface="Times New Roman" pitchFamily="18" charset="0"/>
                <a:cs typeface="Times New Roman" pitchFamily="18" charset="0"/>
              </a:endParaRPr>
            </a:p>
          </p:txBody>
        </p:sp>
        <p:sp>
          <p:nvSpPr>
            <p:cNvPr id="2058" name="Text Box 10"/>
            <p:cNvSpPr txBox="1">
              <a:spLocks noChangeArrowheads="1"/>
            </p:cNvSpPr>
            <p:nvPr/>
          </p:nvSpPr>
          <p:spPr bwMode="auto">
            <a:xfrm>
              <a:off x="5903346" y="4239335"/>
              <a:ext cx="1135498" cy="9326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ICAR Scientists</a:t>
              </a:r>
              <a:endParaRPr kumimoji="0" lang="en-US" sz="1600" b="0" i="0" u="none" strike="noStrike" cap="none" normalizeH="0" baseline="0" dirty="0" smtClean="0">
                <a:ln>
                  <a:noFill/>
                </a:ln>
                <a:solidFill>
                  <a:schemeClr val="tx2">
                    <a:lumMod val="60000"/>
                    <a:lumOff val="40000"/>
                  </a:schemeClr>
                </a:solidFill>
                <a:effectLst/>
                <a:latin typeface="Times New Roman" pitchFamily="18" charset="0"/>
                <a:cs typeface="Times New Roman" pitchFamily="18" charset="0"/>
              </a:endParaRPr>
            </a:p>
          </p:txBody>
        </p:sp>
        <p:sp>
          <p:nvSpPr>
            <p:cNvPr id="2059" name="Text Box 11"/>
            <p:cNvSpPr txBox="1">
              <a:spLocks noChangeArrowheads="1"/>
            </p:cNvSpPr>
            <p:nvPr/>
          </p:nvSpPr>
          <p:spPr bwMode="auto">
            <a:xfrm>
              <a:off x="7237024" y="3068960"/>
              <a:ext cx="1223578" cy="3092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Public Users</a:t>
              </a:r>
              <a:endParaRPr kumimoji="0" lang="en-US" sz="1600" b="0" i="0" u="none" strike="noStrike" cap="none" normalizeH="0" baseline="0" dirty="0" smtClean="0">
                <a:ln>
                  <a:noFill/>
                </a:ln>
                <a:solidFill>
                  <a:schemeClr val="tx2">
                    <a:lumMod val="60000"/>
                    <a:lumOff val="40000"/>
                  </a:schemeClr>
                </a:solidFill>
                <a:effectLst/>
                <a:latin typeface="Times New Roman" pitchFamily="18" charset="0"/>
                <a:cs typeface="Times New Roman" pitchFamily="18" charset="0"/>
              </a:endParaRPr>
            </a:p>
          </p:txBody>
        </p:sp>
        <p:cxnSp>
          <p:nvCxnSpPr>
            <p:cNvPr id="2060" name="AutoShape 12"/>
            <p:cNvCxnSpPr>
              <a:cxnSpLocks noChangeShapeType="1"/>
            </p:cNvCxnSpPr>
            <p:nvPr/>
          </p:nvCxnSpPr>
          <p:spPr bwMode="auto">
            <a:xfrm>
              <a:off x="3611798" y="873292"/>
              <a:ext cx="734" cy="526322"/>
            </a:xfrm>
            <a:prstGeom prst="straightConnector1">
              <a:avLst/>
            </a:prstGeom>
            <a:noFill/>
            <a:ln w="9525">
              <a:solidFill>
                <a:srgbClr val="000000"/>
              </a:solidFill>
              <a:round/>
              <a:headEnd/>
              <a:tailEnd/>
            </a:ln>
          </p:spPr>
        </p:cxnSp>
        <p:cxnSp>
          <p:nvCxnSpPr>
            <p:cNvPr id="2061" name="AutoShape 13"/>
            <p:cNvCxnSpPr>
              <a:cxnSpLocks noChangeShapeType="1"/>
            </p:cNvCxnSpPr>
            <p:nvPr/>
          </p:nvCxnSpPr>
          <p:spPr bwMode="auto">
            <a:xfrm>
              <a:off x="1996998" y="1435951"/>
              <a:ext cx="2833240" cy="0"/>
            </a:xfrm>
            <a:prstGeom prst="straightConnector1">
              <a:avLst/>
            </a:prstGeom>
            <a:noFill/>
            <a:ln w="9525">
              <a:solidFill>
                <a:srgbClr val="000000"/>
              </a:solidFill>
              <a:round/>
              <a:headEnd/>
              <a:tailEnd/>
            </a:ln>
          </p:spPr>
        </p:cxnSp>
        <p:cxnSp>
          <p:nvCxnSpPr>
            <p:cNvPr id="2062" name="AutoShape 14"/>
            <p:cNvCxnSpPr>
              <a:cxnSpLocks noChangeShapeType="1"/>
            </p:cNvCxnSpPr>
            <p:nvPr/>
          </p:nvCxnSpPr>
          <p:spPr bwMode="auto">
            <a:xfrm>
              <a:off x="1996998" y="1435951"/>
              <a:ext cx="0" cy="521918"/>
            </a:xfrm>
            <a:prstGeom prst="straightConnector1">
              <a:avLst/>
            </a:prstGeom>
            <a:noFill/>
            <a:ln w="9525">
              <a:solidFill>
                <a:srgbClr val="000000"/>
              </a:solidFill>
              <a:round/>
              <a:headEnd/>
              <a:tailEnd type="triangle" w="med" len="med"/>
            </a:ln>
          </p:spPr>
        </p:cxnSp>
        <p:cxnSp>
          <p:nvCxnSpPr>
            <p:cNvPr id="2063" name="AutoShape 15"/>
            <p:cNvCxnSpPr>
              <a:cxnSpLocks noChangeShapeType="1"/>
            </p:cNvCxnSpPr>
            <p:nvPr/>
          </p:nvCxnSpPr>
          <p:spPr bwMode="auto">
            <a:xfrm>
              <a:off x="4829504" y="1432647"/>
              <a:ext cx="734" cy="525221"/>
            </a:xfrm>
            <a:prstGeom prst="straightConnector1">
              <a:avLst/>
            </a:prstGeom>
            <a:noFill/>
            <a:ln w="9525">
              <a:solidFill>
                <a:srgbClr val="000000"/>
              </a:solidFill>
              <a:round/>
              <a:headEnd/>
              <a:tailEnd type="triangle" w="med" len="med"/>
            </a:ln>
          </p:spPr>
        </p:cxnSp>
        <p:cxnSp>
          <p:nvCxnSpPr>
            <p:cNvPr id="2064" name="AutoShape 16"/>
            <p:cNvCxnSpPr>
              <a:cxnSpLocks noChangeShapeType="1"/>
            </p:cNvCxnSpPr>
            <p:nvPr/>
          </p:nvCxnSpPr>
          <p:spPr bwMode="auto">
            <a:xfrm>
              <a:off x="3203848" y="2780928"/>
              <a:ext cx="4683500" cy="0"/>
            </a:xfrm>
            <a:prstGeom prst="straightConnector1">
              <a:avLst/>
            </a:prstGeom>
            <a:noFill/>
            <a:ln w="9525">
              <a:solidFill>
                <a:srgbClr val="000000"/>
              </a:solidFill>
              <a:round/>
              <a:headEnd/>
              <a:tailEnd/>
            </a:ln>
          </p:spPr>
        </p:cxnSp>
        <p:cxnSp>
          <p:nvCxnSpPr>
            <p:cNvPr id="2066" name="AutoShape 18"/>
            <p:cNvCxnSpPr>
              <a:cxnSpLocks noChangeShapeType="1"/>
            </p:cNvCxnSpPr>
            <p:nvPr/>
          </p:nvCxnSpPr>
          <p:spPr bwMode="auto">
            <a:xfrm>
              <a:off x="1381172" y="3645024"/>
              <a:ext cx="0" cy="615511"/>
            </a:xfrm>
            <a:prstGeom prst="straightConnector1">
              <a:avLst/>
            </a:prstGeom>
            <a:noFill/>
            <a:ln w="9525">
              <a:solidFill>
                <a:srgbClr val="000000"/>
              </a:solidFill>
              <a:round/>
              <a:headEnd/>
              <a:tailEnd type="triangle" w="med" len="med"/>
            </a:ln>
          </p:spPr>
        </p:cxnSp>
        <p:cxnSp>
          <p:nvCxnSpPr>
            <p:cNvPr id="2067" name="AutoShape 19"/>
            <p:cNvCxnSpPr>
              <a:cxnSpLocks noChangeShapeType="1"/>
            </p:cNvCxnSpPr>
            <p:nvPr/>
          </p:nvCxnSpPr>
          <p:spPr bwMode="auto">
            <a:xfrm>
              <a:off x="2536488" y="3645024"/>
              <a:ext cx="0" cy="615511"/>
            </a:xfrm>
            <a:prstGeom prst="straightConnector1">
              <a:avLst/>
            </a:prstGeom>
            <a:noFill/>
            <a:ln w="9525">
              <a:solidFill>
                <a:srgbClr val="000000"/>
              </a:solidFill>
              <a:round/>
              <a:headEnd/>
              <a:tailEnd type="triangle" w="med" len="med"/>
            </a:ln>
          </p:spPr>
        </p:cxnSp>
        <p:cxnSp>
          <p:nvCxnSpPr>
            <p:cNvPr id="2068" name="AutoShape 20"/>
            <p:cNvCxnSpPr>
              <a:cxnSpLocks noChangeShapeType="1"/>
            </p:cNvCxnSpPr>
            <p:nvPr/>
          </p:nvCxnSpPr>
          <p:spPr bwMode="auto">
            <a:xfrm>
              <a:off x="3491880" y="3645024"/>
              <a:ext cx="0" cy="615511"/>
            </a:xfrm>
            <a:prstGeom prst="straightConnector1">
              <a:avLst/>
            </a:prstGeom>
            <a:noFill/>
            <a:ln w="9525">
              <a:solidFill>
                <a:srgbClr val="000000"/>
              </a:solidFill>
              <a:round/>
              <a:headEnd/>
              <a:tailEnd type="triangle" w="med" len="med"/>
            </a:ln>
          </p:spPr>
        </p:cxnSp>
        <p:cxnSp>
          <p:nvCxnSpPr>
            <p:cNvPr id="2069" name="AutoShape 21"/>
            <p:cNvCxnSpPr>
              <a:cxnSpLocks noChangeShapeType="1"/>
            </p:cNvCxnSpPr>
            <p:nvPr/>
          </p:nvCxnSpPr>
          <p:spPr bwMode="auto">
            <a:xfrm>
              <a:off x="5364088" y="3645024"/>
              <a:ext cx="0" cy="615511"/>
            </a:xfrm>
            <a:prstGeom prst="straightConnector1">
              <a:avLst/>
            </a:prstGeom>
            <a:noFill/>
            <a:ln w="9525">
              <a:solidFill>
                <a:srgbClr val="000000"/>
              </a:solidFill>
              <a:round/>
              <a:headEnd/>
              <a:tailEnd type="triangle" w="med" len="med"/>
            </a:ln>
          </p:spPr>
        </p:cxnSp>
        <p:cxnSp>
          <p:nvCxnSpPr>
            <p:cNvPr id="2070" name="AutoShape 22"/>
            <p:cNvCxnSpPr>
              <a:cxnSpLocks noChangeShapeType="1"/>
            </p:cNvCxnSpPr>
            <p:nvPr/>
          </p:nvCxnSpPr>
          <p:spPr bwMode="auto">
            <a:xfrm>
              <a:off x="6433294" y="3645024"/>
              <a:ext cx="0" cy="615511"/>
            </a:xfrm>
            <a:prstGeom prst="straightConnector1">
              <a:avLst/>
            </a:prstGeom>
            <a:noFill/>
            <a:ln w="9525">
              <a:solidFill>
                <a:srgbClr val="000000"/>
              </a:solidFill>
              <a:round/>
              <a:headEnd/>
              <a:tailEnd type="triangle" w="med" len="med"/>
            </a:ln>
          </p:spPr>
        </p:cxnSp>
        <p:sp>
          <p:nvSpPr>
            <p:cNvPr id="2072" name="Text Box 24"/>
            <p:cNvSpPr txBox="1">
              <a:spLocks noChangeArrowheads="1"/>
            </p:cNvSpPr>
            <p:nvPr/>
          </p:nvSpPr>
          <p:spPr bwMode="auto">
            <a:xfrm>
              <a:off x="4084953" y="4249245"/>
              <a:ext cx="673585" cy="114183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PME Cell I/C</a:t>
              </a:r>
              <a:endParaRPr kumimoji="0" lang="en-US" sz="1600" b="0" i="0" u="none" strike="noStrike" cap="none" normalizeH="0" baseline="0" dirty="0" smtClean="0">
                <a:ln>
                  <a:noFill/>
                </a:ln>
                <a:solidFill>
                  <a:schemeClr val="tx2">
                    <a:lumMod val="60000"/>
                    <a:lumOff val="40000"/>
                  </a:schemeClr>
                </a:solidFill>
                <a:effectLst/>
                <a:latin typeface="Times New Roman" pitchFamily="18" charset="0"/>
                <a:cs typeface="Times New Roman" pitchFamily="18" charset="0"/>
              </a:endParaRPr>
            </a:p>
          </p:txBody>
        </p:sp>
        <p:cxnSp>
          <p:nvCxnSpPr>
            <p:cNvPr id="2073" name="AutoShape 25"/>
            <p:cNvCxnSpPr>
              <a:cxnSpLocks noChangeShapeType="1"/>
            </p:cNvCxnSpPr>
            <p:nvPr/>
          </p:nvCxnSpPr>
          <p:spPr bwMode="auto">
            <a:xfrm>
              <a:off x="4348000" y="3640620"/>
              <a:ext cx="734" cy="619915"/>
            </a:xfrm>
            <a:prstGeom prst="straightConnector1">
              <a:avLst/>
            </a:prstGeom>
            <a:noFill/>
            <a:ln w="9525">
              <a:solidFill>
                <a:srgbClr val="000000"/>
              </a:solidFill>
              <a:round/>
              <a:headEnd/>
              <a:tailEnd type="triangle" w="med" len="med"/>
            </a:ln>
          </p:spPr>
        </p:cxnSp>
        <p:cxnSp>
          <p:nvCxnSpPr>
            <p:cNvPr id="43" name="Straight Arrow Connector 42"/>
            <p:cNvCxnSpPr/>
            <p:nvPr/>
          </p:nvCxnSpPr>
          <p:spPr>
            <a:xfrm>
              <a:off x="5076056" y="2492896"/>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 Box 11"/>
            <p:cNvSpPr txBox="1">
              <a:spLocks noChangeArrowheads="1"/>
            </p:cNvSpPr>
            <p:nvPr/>
          </p:nvSpPr>
          <p:spPr bwMode="auto">
            <a:xfrm>
              <a:off x="2411760" y="3068960"/>
              <a:ext cx="1728192" cy="28803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en-IN" sz="1600" dirty="0" smtClean="0">
                  <a:solidFill>
                    <a:schemeClr val="tx2">
                      <a:lumMod val="60000"/>
                      <a:lumOff val="40000"/>
                    </a:schemeClr>
                  </a:solidFill>
                  <a:latin typeface="Times New Roman" pitchFamily="18" charset="0"/>
                  <a:cs typeface="Times New Roman" pitchFamily="18" charset="0"/>
                </a:rPr>
                <a:t>Authenticated-User</a:t>
              </a:r>
              <a:endParaRPr kumimoji="0" lang="en-US" sz="1600" i="0" u="none" strike="noStrike" cap="none" normalizeH="0" baseline="0" dirty="0" smtClean="0">
                <a:ln>
                  <a:noFill/>
                </a:ln>
                <a:solidFill>
                  <a:schemeClr val="tx2">
                    <a:lumMod val="60000"/>
                    <a:lumOff val="40000"/>
                  </a:schemeClr>
                </a:solidFill>
                <a:effectLst/>
                <a:latin typeface="Times New Roman" pitchFamily="18" charset="0"/>
                <a:cs typeface="Times New Roman" pitchFamily="18" charset="0"/>
              </a:endParaRPr>
            </a:p>
          </p:txBody>
        </p:sp>
        <p:cxnSp>
          <p:nvCxnSpPr>
            <p:cNvPr id="32" name="Straight Arrow Connector 31"/>
            <p:cNvCxnSpPr/>
            <p:nvPr/>
          </p:nvCxnSpPr>
          <p:spPr>
            <a:xfrm>
              <a:off x="3203848" y="2780928"/>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884368" y="2780928"/>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203848" y="3356992"/>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AutoShape 16"/>
            <p:cNvCxnSpPr>
              <a:cxnSpLocks noChangeShapeType="1"/>
            </p:cNvCxnSpPr>
            <p:nvPr/>
          </p:nvCxnSpPr>
          <p:spPr bwMode="auto">
            <a:xfrm>
              <a:off x="1400668" y="3645024"/>
              <a:ext cx="5043540" cy="0"/>
            </a:xfrm>
            <a:prstGeom prst="straightConnector1">
              <a:avLst/>
            </a:prstGeom>
            <a:noFill/>
            <a:ln w="9525">
              <a:solidFill>
                <a:srgbClr val="000000"/>
              </a:solidFill>
              <a:round/>
              <a:headEnd/>
              <a:tailEnd/>
            </a:ln>
          </p:spPr>
        </p:cxnSp>
      </p:grpSp>
    </p:spTree>
    <p:extLst>
      <p:ext uri="{BB962C8B-B14F-4D97-AF65-F5344CB8AC3E}">
        <p14:creationId xmlns:p14="http://schemas.microsoft.com/office/powerpoint/2010/main" val="3524496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914400" y="1054100"/>
            <a:ext cx="6745287" cy="4256405"/>
            <a:chOff x="1283097" y="1054100"/>
            <a:chExt cx="6745287" cy="4256405"/>
          </a:xfrm>
        </p:grpSpPr>
        <p:sp>
          <p:nvSpPr>
            <p:cNvPr id="2103" name="AutoShape 55"/>
            <p:cNvSpPr>
              <a:spLocks noChangeArrowheads="1"/>
            </p:cNvSpPr>
            <p:nvPr/>
          </p:nvSpPr>
          <p:spPr bwMode="auto">
            <a:xfrm>
              <a:off x="1347870" y="4128312"/>
              <a:ext cx="2227050" cy="98092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smtClean="0">
                  <a:ln>
                    <a:noFill/>
                  </a:ln>
                  <a:solidFill>
                    <a:schemeClr val="tx2">
                      <a:lumMod val="60000"/>
                      <a:lumOff val="40000"/>
                    </a:schemeClr>
                  </a:solidFill>
                  <a:effectLst/>
                  <a:latin typeface="Calibri" pitchFamily="34" charset="0"/>
                  <a:ea typeface="Arial" pitchFamily="34" charset="0"/>
                  <a:cs typeface="Arial" pitchFamily="34" charset="0"/>
                </a:rPr>
                <a:t>Public User –View Open Access Information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lumMod val="60000"/>
                    <a:lumOff val="40000"/>
                  </a:schemeClr>
                </a:solidFill>
                <a:effectLst/>
                <a:latin typeface="Arial" pitchFamily="34" charset="0"/>
                <a:cs typeface="Arial" pitchFamily="34" charset="0"/>
              </a:endParaRPr>
            </a:p>
          </p:txBody>
        </p:sp>
        <p:sp>
          <p:nvSpPr>
            <p:cNvPr id="2104" name="AutoShape 56"/>
            <p:cNvSpPr>
              <a:spLocks noChangeArrowheads="1"/>
            </p:cNvSpPr>
            <p:nvPr/>
          </p:nvSpPr>
          <p:spPr bwMode="auto">
            <a:xfrm>
              <a:off x="3811151" y="2923896"/>
              <a:ext cx="1839681" cy="871090"/>
            </a:xfrm>
            <a:prstGeom prst="irregularSeal2">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smtClean="0">
                  <a:ln>
                    <a:noFill/>
                  </a:ln>
                  <a:solidFill>
                    <a:schemeClr val="tx2">
                      <a:lumMod val="60000"/>
                      <a:lumOff val="40000"/>
                    </a:schemeClr>
                  </a:solidFill>
                  <a:effectLst/>
                  <a:latin typeface="Calibri" pitchFamily="34" charset="0"/>
                  <a:ea typeface="Arial" pitchFamily="34" charset="0"/>
                  <a:cs typeface="Arial" pitchFamily="34" charset="0"/>
                </a:rPr>
                <a:t>KRISHI Portal</a:t>
              </a:r>
              <a:endParaRPr kumimoji="0" lang="en-US" sz="1800" b="0" i="0" u="none" strike="noStrike" cap="none" normalizeH="0" baseline="0" smtClean="0">
                <a:ln>
                  <a:noFill/>
                </a:ln>
                <a:solidFill>
                  <a:schemeClr val="tx2">
                    <a:lumMod val="60000"/>
                    <a:lumOff val="40000"/>
                  </a:schemeClr>
                </a:solidFill>
                <a:effectLst/>
                <a:latin typeface="Arial" pitchFamily="34" charset="0"/>
                <a:cs typeface="Arial" pitchFamily="34" charset="0"/>
              </a:endParaRPr>
            </a:p>
          </p:txBody>
        </p:sp>
        <p:sp>
          <p:nvSpPr>
            <p:cNvPr id="2105" name="AutoShape 57"/>
            <p:cNvSpPr>
              <a:spLocks noChangeArrowheads="1"/>
            </p:cNvSpPr>
            <p:nvPr/>
          </p:nvSpPr>
          <p:spPr bwMode="auto">
            <a:xfrm>
              <a:off x="1606327" y="1738528"/>
              <a:ext cx="1968593" cy="82637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en-IN" sz="1600" b="0" i="0" u="none" strike="noStrike" cap="none" normalizeH="0" baseline="0" dirty="0" err="1" smtClean="0">
                  <a:ln>
                    <a:noFill/>
                  </a:ln>
                  <a:solidFill>
                    <a:schemeClr val="tx2">
                      <a:lumMod val="60000"/>
                      <a:lumOff val="40000"/>
                    </a:schemeClr>
                  </a:solidFill>
                  <a:effectLst/>
                  <a:latin typeface="Calibri" pitchFamily="34" charset="0"/>
                  <a:ea typeface="Arial" pitchFamily="34" charset="0"/>
                  <a:cs typeface="Arial" pitchFamily="34" charset="0"/>
                </a:rPr>
                <a:t>HoD</a:t>
              </a:r>
              <a:r>
                <a:rPr kumimoji="0" lang="en-IN" sz="1600" b="0" i="0" u="none" strike="noStrike" cap="none" normalizeH="0" baseline="0" dirty="0" smtClean="0">
                  <a:ln>
                    <a:noFill/>
                  </a:ln>
                  <a:solidFill>
                    <a:schemeClr val="tx2">
                      <a:lumMod val="60000"/>
                      <a:lumOff val="40000"/>
                    </a:schemeClr>
                  </a:solidFill>
                  <a:effectLst/>
                  <a:latin typeface="Calibri" pitchFamily="34" charset="0"/>
                  <a:ea typeface="Arial" pitchFamily="34" charset="0"/>
                  <a:cs typeface="Arial" pitchFamily="34" charset="0"/>
                </a:rPr>
                <a:t> - Verify, View, Forward, Report </a:t>
              </a:r>
              <a:r>
                <a:rPr lang="en-IN" sz="1600" dirty="0" smtClean="0">
                  <a:solidFill>
                    <a:schemeClr val="tx2">
                      <a:lumMod val="60000"/>
                      <a:lumOff val="40000"/>
                    </a:schemeClr>
                  </a:solidFill>
                  <a:latin typeface="Calibri" pitchFamily="34" charset="0"/>
                  <a:ea typeface="Arial" pitchFamily="34" charset="0"/>
                  <a:cs typeface="Arial" pitchFamily="34" charset="0"/>
                </a:rPr>
                <a:t>generation</a:t>
              </a:r>
              <a:endParaRPr kumimoji="0" lang="en-IN" sz="1600" b="0" i="0" u="none" strike="noStrike" cap="none" normalizeH="0" baseline="0" dirty="0" smtClean="0">
                <a:ln>
                  <a:noFill/>
                </a:ln>
                <a:solidFill>
                  <a:schemeClr val="tx2">
                    <a:lumMod val="60000"/>
                    <a:lumOff val="40000"/>
                  </a:schemeClr>
                </a:solidFill>
                <a:effectLst/>
                <a:latin typeface="Calibri"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sp>
          <p:nvSpPr>
            <p:cNvPr id="2106" name="AutoShape 58"/>
            <p:cNvSpPr>
              <a:spLocks noChangeArrowheads="1"/>
            </p:cNvSpPr>
            <p:nvPr/>
          </p:nvSpPr>
          <p:spPr bwMode="auto">
            <a:xfrm>
              <a:off x="3940697" y="4320688"/>
              <a:ext cx="1887944" cy="98981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smtClean="0">
                  <a:ln>
                    <a:noFill/>
                  </a:ln>
                  <a:solidFill>
                    <a:schemeClr val="tx2">
                      <a:lumMod val="60000"/>
                      <a:lumOff val="40000"/>
                    </a:schemeClr>
                  </a:solidFill>
                  <a:effectLst/>
                  <a:latin typeface="Calibri" pitchFamily="34" charset="0"/>
                  <a:ea typeface="Arial" pitchFamily="34" charset="0"/>
                  <a:cs typeface="Arial" pitchFamily="34" charset="0"/>
                </a:rPr>
                <a:t>DG, DDG and ADG - View and Report Generation</a:t>
              </a:r>
              <a:endParaRPr kumimoji="0" lang="en-US" sz="1800" b="0" i="0" u="none" strike="noStrike" cap="none" normalizeH="0" baseline="0" smtClean="0">
                <a:ln>
                  <a:noFill/>
                </a:ln>
                <a:solidFill>
                  <a:schemeClr val="tx2">
                    <a:lumMod val="60000"/>
                    <a:lumOff val="40000"/>
                  </a:schemeClr>
                </a:solidFill>
                <a:effectLst/>
                <a:latin typeface="Arial" pitchFamily="34" charset="0"/>
                <a:cs typeface="Arial" pitchFamily="34" charset="0"/>
              </a:endParaRPr>
            </a:p>
          </p:txBody>
        </p:sp>
        <p:sp>
          <p:nvSpPr>
            <p:cNvPr id="2107" name="AutoShape 59"/>
            <p:cNvSpPr>
              <a:spLocks noChangeArrowheads="1"/>
            </p:cNvSpPr>
            <p:nvPr/>
          </p:nvSpPr>
          <p:spPr bwMode="auto">
            <a:xfrm>
              <a:off x="6156951" y="2564904"/>
              <a:ext cx="1871433" cy="108012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smtClean="0">
                  <a:ln>
                    <a:noFill/>
                  </a:ln>
                  <a:solidFill>
                    <a:schemeClr val="tx2">
                      <a:lumMod val="60000"/>
                      <a:lumOff val="40000"/>
                    </a:schemeClr>
                  </a:solidFill>
                  <a:effectLst/>
                  <a:latin typeface="Calibri" pitchFamily="34" charset="0"/>
                  <a:ea typeface="Arial" pitchFamily="34" charset="0"/>
                  <a:cs typeface="Arial" pitchFamily="34" charset="0"/>
                </a:rPr>
                <a:t>Director – Edit, View, Approve, Report Generation and Monitoring</a:t>
              </a:r>
              <a:endParaRPr kumimoji="0" lang="en-US" sz="1800" b="0" i="0" u="none" strike="noStrike" cap="none" normalizeH="0" baseline="0" smtClean="0">
                <a:ln>
                  <a:noFill/>
                </a:ln>
                <a:solidFill>
                  <a:schemeClr val="tx2">
                    <a:lumMod val="60000"/>
                    <a:lumOff val="40000"/>
                  </a:schemeClr>
                </a:solidFill>
                <a:effectLst/>
                <a:latin typeface="Arial" pitchFamily="34" charset="0"/>
                <a:cs typeface="Arial" pitchFamily="34" charset="0"/>
              </a:endParaRPr>
            </a:p>
          </p:txBody>
        </p:sp>
        <p:sp>
          <p:nvSpPr>
            <p:cNvPr id="2108" name="AutoShape 60"/>
            <p:cNvSpPr>
              <a:spLocks noChangeArrowheads="1"/>
            </p:cNvSpPr>
            <p:nvPr/>
          </p:nvSpPr>
          <p:spPr bwMode="auto">
            <a:xfrm>
              <a:off x="1283097" y="2751837"/>
              <a:ext cx="1815550" cy="100188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smtClean="0">
                  <a:ln>
                    <a:noFill/>
                  </a:ln>
                  <a:solidFill>
                    <a:schemeClr val="tx2">
                      <a:lumMod val="60000"/>
                      <a:lumOff val="40000"/>
                    </a:schemeClr>
                  </a:solidFill>
                  <a:effectLst/>
                  <a:latin typeface="Calibri" pitchFamily="34" charset="0"/>
                  <a:ea typeface="Arial" pitchFamily="34" charset="0"/>
                  <a:cs typeface="Arial" pitchFamily="34" charset="0"/>
                </a:rPr>
                <a:t>Scientists –Enter Data, Edit, View and Upload Data</a:t>
              </a:r>
              <a:endParaRPr kumimoji="0" lang="en-US" sz="1800" b="0" i="0" u="none" strike="noStrike" cap="none" normalizeH="0" baseline="0" smtClean="0">
                <a:ln>
                  <a:noFill/>
                </a:ln>
                <a:solidFill>
                  <a:schemeClr val="tx2">
                    <a:lumMod val="60000"/>
                    <a:lumOff val="40000"/>
                  </a:schemeClr>
                </a:solidFill>
                <a:effectLst/>
                <a:latin typeface="Arial" pitchFamily="34" charset="0"/>
                <a:cs typeface="Arial" pitchFamily="34" charset="0"/>
              </a:endParaRPr>
            </a:p>
          </p:txBody>
        </p:sp>
        <p:sp>
          <p:nvSpPr>
            <p:cNvPr id="2109" name="AutoShape 61"/>
            <p:cNvSpPr>
              <a:spLocks noChangeArrowheads="1"/>
            </p:cNvSpPr>
            <p:nvPr/>
          </p:nvSpPr>
          <p:spPr bwMode="auto">
            <a:xfrm>
              <a:off x="3811151" y="1054100"/>
              <a:ext cx="1748872" cy="133393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Calibri" pitchFamily="34" charset="0"/>
                  <a:ea typeface="Arial" pitchFamily="34" charset="0"/>
                  <a:cs typeface="Arial" pitchFamily="34" charset="0"/>
                </a:rPr>
                <a:t>Nodal Officer – Uploading, View, Editing, Forward, report generation</a:t>
              </a:r>
              <a:endParaRPr kumimoji="0" lang="en-US" sz="18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sp>
          <p:nvSpPr>
            <p:cNvPr id="2110" name="AutoShape 62"/>
            <p:cNvSpPr>
              <a:spLocks noChangeArrowheads="1"/>
            </p:cNvSpPr>
            <p:nvPr/>
          </p:nvSpPr>
          <p:spPr bwMode="auto">
            <a:xfrm>
              <a:off x="5753072" y="1140447"/>
              <a:ext cx="2135605" cy="130155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smtClean="0">
                  <a:ln>
                    <a:noFill/>
                  </a:ln>
                  <a:solidFill>
                    <a:schemeClr val="tx2">
                      <a:lumMod val="60000"/>
                      <a:lumOff val="40000"/>
                    </a:schemeClr>
                  </a:solidFill>
                  <a:effectLst/>
                  <a:latin typeface="Calibri" pitchFamily="34" charset="0"/>
                  <a:ea typeface="Arial" pitchFamily="34" charset="0"/>
                  <a:cs typeface="Arial" pitchFamily="34" charset="0"/>
                </a:rPr>
                <a:t>PME Cell I/C - Uploading, View, Editing, report generation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lumMod val="60000"/>
                    <a:lumOff val="40000"/>
                  </a:schemeClr>
                </a:solidFill>
                <a:effectLst/>
                <a:latin typeface="Arial" pitchFamily="34" charset="0"/>
                <a:cs typeface="Arial" pitchFamily="34" charset="0"/>
              </a:endParaRPr>
            </a:p>
          </p:txBody>
        </p:sp>
        <p:sp>
          <p:nvSpPr>
            <p:cNvPr id="2111" name="AutoShape 63"/>
            <p:cNvSpPr>
              <a:spLocks noChangeArrowheads="1"/>
            </p:cNvSpPr>
            <p:nvPr/>
          </p:nvSpPr>
          <p:spPr bwMode="auto">
            <a:xfrm>
              <a:off x="5996289" y="3936571"/>
              <a:ext cx="1934301" cy="122062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Calibri" pitchFamily="34" charset="0"/>
                  <a:ea typeface="Arial" pitchFamily="34" charset="0"/>
                  <a:cs typeface="Arial" pitchFamily="34" charset="0"/>
                </a:rPr>
                <a:t>SMD Nodal Officers - View, Report Generation  &amp; Monitoring</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N" sz="1600" b="0" i="0" u="none" strike="noStrike" cap="none" normalizeH="0" baseline="0" dirty="0" smtClean="0">
                <a:ln>
                  <a:noFill/>
                </a:ln>
                <a:solidFill>
                  <a:schemeClr val="tx2">
                    <a:lumMod val="60000"/>
                    <a:lumOff val="40000"/>
                  </a:schemeClr>
                </a:solidFill>
                <a:effectLst/>
                <a:latin typeface="Calibri"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cxnSp>
          <p:nvCxnSpPr>
            <p:cNvPr id="2112" name="AutoShape 64"/>
            <p:cNvCxnSpPr>
              <a:cxnSpLocks noChangeShapeType="1"/>
            </p:cNvCxnSpPr>
            <p:nvPr/>
          </p:nvCxnSpPr>
          <p:spPr bwMode="auto">
            <a:xfrm>
              <a:off x="4661456" y="3622927"/>
              <a:ext cx="635" cy="690142"/>
            </a:xfrm>
            <a:prstGeom prst="straightConnector1">
              <a:avLst/>
            </a:prstGeom>
            <a:noFill/>
            <a:ln w="9525">
              <a:solidFill>
                <a:srgbClr val="000000"/>
              </a:solidFill>
              <a:round/>
              <a:headEnd/>
              <a:tailEnd type="triangle" w="med" len="med"/>
            </a:ln>
          </p:spPr>
        </p:cxnSp>
        <p:cxnSp>
          <p:nvCxnSpPr>
            <p:cNvPr id="2113" name="AutoShape 65"/>
            <p:cNvCxnSpPr>
              <a:cxnSpLocks noChangeShapeType="1"/>
            </p:cNvCxnSpPr>
            <p:nvPr/>
          </p:nvCxnSpPr>
          <p:spPr bwMode="auto">
            <a:xfrm flipH="1">
              <a:off x="3241529" y="3622927"/>
              <a:ext cx="699168" cy="496496"/>
            </a:xfrm>
            <a:prstGeom prst="straightConnector1">
              <a:avLst/>
            </a:prstGeom>
            <a:noFill/>
            <a:ln w="9525">
              <a:solidFill>
                <a:srgbClr val="000000"/>
              </a:solidFill>
              <a:round/>
              <a:headEnd/>
              <a:tailEnd type="triangle" w="med" len="med"/>
            </a:ln>
          </p:spPr>
        </p:cxnSp>
        <p:cxnSp>
          <p:nvCxnSpPr>
            <p:cNvPr id="2114" name="AutoShape 66"/>
            <p:cNvCxnSpPr>
              <a:cxnSpLocks noChangeShapeType="1"/>
            </p:cNvCxnSpPr>
            <p:nvPr/>
          </p:nvCxnSpPr>
          <p:spPr bwMode="auto">
            <a:xfrm flipH="1" flipV="1">
              <a:off x="3098647" y="3149288"/>
              <a:ext cx="842050" cy="107934"/>
            </a:xfrm>
            <a:prstGeom prst="straightConnector1">
              <a:avLst/>
            </a:prstGeom>
            <a:noFill/>
            <a:ln w="9525">
              <a:solidFill>
                <a:srgbClr val="000000"/>
              </a:solidFill>
              <a:round/>
              <a:headEnd/>
              <a:tailEnd type="triangle" w="med" len="med"/>
            </a:ln>
          </p:spPr>
        </p:cxnSp>
        <p:cxnSp>
          <p:nvCxnSpPr>
            <p:cNvPr id="2115" name="AutoShape 67"/>
            <p:cNvCxnSpPr>
              <a:cxnSpLocks noChangeShapeType="1"/>
            </p:cNvCxnSpPr>
            <p:nvPr/>
          </p:nvCxnSpPr>
          <p:spPr bwMode="auto">
            <a:xfrm>
              <a:off x="5393010" y="3547373"/>
              <a:ext cx="647095" cy="475544"/>
            </a:xfrm>
            <a:prstGeom prst="straightConnector1">
              <a:avLst/>
            </a:prstGeom>
            <a:noFill/>
            <a:ln w="9525">
              <a:solidFill>
                <a:srgbClr val="000000"/>
              </a:solidFill>
              <a:round/>
              <a:headEnd/>
              <a:tailEnd type="triangle" w="med" len="med"/>
            </a:ln>
          </p:spPr>
        </p:cxnSp>
        <p:cxnSp>
          <p:nvCxnSpPr>
            <p:cNvPr id="2116" name="AutoShape 68"/>
            <p:cNvCxnSpPr>
              <a:cxnSpLocks noChangeShapeType="1"/>
            </p:cNvCxnSpPr>
            <p:nvPr/>
          </p:nvCxnSpPr>
          <p:spPr bwMode="auto">
            <a:xfrm>
              <a:off x="5650832" y="3203254"/>
              <a:ext cx="506119" cy="0"/>
            </a:xfrm>
            <a:prstGeom prst="straightConnector1">
              <a:avLst/>
            </a:prstGeom>
            <a:noFill/>
            <a:ln w="9525">
              <a:solidFill>
                <a:srgbClr val="000000"/>
              </a:solidFill>
              <a:round/>
              <a:headEnd/>
              <a:tailEnd type="triangle" w="med" len="med"/>
            </a:ln>
          </p:spPr>
        </p:cxnSp>
        <p:cxnSp>
          <p:nvCxnSpPr>
            <p:cNvPr id="2117" name="AutoShape 69"/>
            <p:cNvCxnSpPr>
              <a:cxnSpLocks noChangeShapeType="1"/>
            </p:cNvCxnSpPr>
            <p:nvPr/>
          </p:nvCxnSpPr>
          <p:spPr bwMode="auto">
            <a:xfrm>
              <a:off x="3532373" y="2323276"/>
              <a:ext cx="655986" cy="761251"/>
            </a:xfrm>
            <a:prstGeom prst="straightConnector1">
              <a:avLst/>
            </a:prstGeom>
            <a:noFill/>
            <a:ln w="9525">
              <a:solidFill>
                <a:srgbClr val="000000"/>
              </a:solidFill>
              <a:round/>
              <a:headEnd type="triangle" w="med" len="med"/>
              <a:tailEnd type="triangle" w="med" len="med"/>
            </a:ln>
          </p:spPr>
        </p:cxnSp>
        <p:cxnSp>
          <p:nvCxnSpPr>
            <p:cNvPr id="2118" name="AutoShape 70"/>
            <p:cNvCxnSpPr>
              <a:cxnSpLocks noChangeShapeType="1"/>
            </p:cNvCxnSpPr>
            <p:nvPr/>
          </p:nvCxnSpPr>
          <p:spPr bwMode="auto">
            <a:xfrm>
              <a:off x="4661456" y="2388036"/>
              <a:ext cx="635" cy="634270"/>
            </a:xfrm>
            <a:prstGeom prst="straightConnector1">
              <a:avLst/>
            </a:prstGeom>
            <a:noFill/>
            <a:ln w="9525">
              <a:solidFill>
                <a:srgbClr val="000000"/>
              </a:solidFill>
              <a:round/>
              <a:headEnd type="triangle" w="med" len="med"/>
              <a:tailEnd type="triangle" w="med" len="med"/>
            </a:ln>
          </p:spPr>
        </p:cxnSp>
        <p:cxnSp>
          <p:nvCxnSpPr>
            <p:cNvPr id="2119" name="AutoShape 71"/>
            <p:cNvCxnSpPr>
              <a:cxnSpLocks noChangeShapeType="1"/>
            </p:cNvCxnSpPr>
            <p:nvPr/>
          </p:nvCxnSpPr>
          <p:spPr bwMode="auto">
            <a:xfrm flipV="1">
              <a:off x="5070415" y="2378512"/>
              <a:ext cx="758226" cy="545384"/>
            </a:xfrm>
            <a:prstGeom prst="straightConnector1">
              <a:avLst/>
            </a:prstGeom>
            <a:noFill/>
            <a:ln w="9525">
              <a:solidFill>
                <a:srgbClr val="000000"/>
              </a:solidFill>
              <a:round/>
              <a:headEnd type="triangle" w="med" len="med"/>
              <a:tailEnd type="triangle" w="med" len="med"/>
            </a:ln>
          </p:spPr>
        </p:cxnSp>
      </p:grpSp>
      <p:sp>
        <p:nvSpPr>
          <p:cNvPr id="2120" name="Rectangle 72"/>
          <p:cNvSpPr>
            <a:spLocks noChangeArrowheads="1"/>
          </p:cNvSpPr>
          <p:nvPr/>
        </p:nvSpPr>
        <p:spPr bwMode="auto">
          <a:xfrm>
            <a:off x="399894" y="5749498"/>
            <a:ext cx="7924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sz="2400" b="1" i="0" u="none" strike="noStrike" cap="none" normalizeH="0" baseline="0" dirty="0" smtClean="0">
                <a:ln>
                  <a:noFill/>
                </a:ln>
                <a:solidFill>
                  <a:schemeClr val="tx2">
                    <a:lumMod val="60000"/>
                    <a:lumOff val="40000"/>
                  </a:schemeClr>
                </a:solidFill>
                <a:effectLst/>
                <a:latin typeface="+mj-lt"/>
                <a:ea typeface="Calibri" pitchFamily="34" charset="0"/>
                <a:cs typeface="Mangal" pitchFamily="18" charset="0"/>
              </a:rPr>
              <a:t>Context Diagram for </a:t>
            </a:r>
            <a:r>
              <a:rPr lang="en-IN" sz="2400" b="1" dirty="0">
                <a:solidFill>
                  <a:schemeClr val="tx2">
                    <a:lumMod val="60000"/>
                    <a:lumOff val="40000"/>
                  </a:schemeClr>
                </a:solidFill>
                <a:latin typeface="+mj-lt"/>
                <a:cs typeface="Times New Roman" pitchFamily="18" charset="0"/>
              </a:rPr>
              <a:t>Role-Based Access Control </a:t>
            </a:r>
            <a:r>
              <a:rPr kumimoji="0" lang="en-US" sz="2400" b="1" i="0" u="none" strike="noStrike" cap="none" normalizeH="0" baseline="0" dirty="0" smtClean="0">
                <a:ln>
                  <a:noFill/>
                </a:ln>
                <a:solidFill>
                  <a:schemeClr val="tx2">
                    <a:lumMod val="60000"/>
                    <a:lumOff val="40000"/>
                  </a:schemeClr>
                </a:solidFill>
                <a:effectLst/>
                <a:latin typeface="+mj-lt"/>
                <a:ea typeface="Calibri" pitchFamily="34" charset="0"/>
                <a:cs typeface="Mangal" pitchFamily="18" charset="0"/>
              </a:rPr>
              <a:t> </a:t>
            </a:r>
            <a:endParaRPr kumimoji="0" lang="en-US" sz="2400" b="1" i="0" u="none" strike="noStrike" cap="none" normalizeH="0" baseline="0" dirty="0" smtClean="0">
              <a:ln>
                <a:noFill/>
              </a:ln>
              <a:solidFill>
                <a:schemeClr val="tx2">
                  <a:lumMod val="60000"/>
                  <a:lumOff val="40000"/>
                </a:schemeClr>
              </a:solidFill>
              <a:effectLst/>
              <a:latin typeface="+mj-lt"/>
              <a:cs typeface="Arial" pitchFamily="34" charset="0"/>
            </a:endParaRPr>
          </a:p>
        </p:txBody>
      </p:sp>
    </p:spTree>
    <p:extLst>
      <p:ext uri="{BB962C8B-B14F-4D97-AF65-F5344CB8AC3E}">
        <p14:creationId xmlns:p14="http://schemas.microsoft.com/office/powerpoint/2010/main" val="998518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777784" y="990600"/>
            <a:ext cx="7543800" cy="1295400"/>
          </a:xfrm>
        </p:spPr>
        <p:txBody>
          <a:bodyPr>
            <a:normAutofit fontScale="90000"/>
          </a:bodyPr>
          <a:lstStyle/>
          <a:p>
            <a:pPr indent="714375" algn="l"/>
            <a:r>
              <a:rPr lang="en-US" sz="2800" dirty="0" smtClean="0">
                <a:solidFill>
                  <a:srgbClr val="3366CC"/>
                </a:solidFill>
              </a:rPr>
              <a:t/>
            </a:r>
            <a:br>
              <a:rPr lang="en-US" sz="2800" dirty="0" smtClean="0">
                <a:solidFill>
                  <a:srgbClr val="3366CC"/>
                </a:solidFill>
              </a:rPr>
            </a:br>
            <a:r>
              <a:rPr lang="en-US" sz="2800" b="1" dirty="0" smtClean="0"/>
              <a:t/>
            </a:r>
            <a:br>
              <a:rPr lang="en-US" sz="2800" b="1" dirty="0" smtClean="0"/>
            </a:br>
            <a:r>
              <a:rPr lang="en-GB" sz="2000" dirty="0" smtClean="0"/>
              <a:t/>
            </a:r>
            <a:br>
              <a:rPr lang="en-GB" sz="2000" dirty="0" smtClean="0"/>
            </a:br>
            <a:r>
              <a:rPr lang="en-GB" sz="2000" dirty="0" smtClean="0"/>
              <a:t/>
            </a:r>
            <a:br>
              <a:rPr lang="en-GB" sz="2000" dirty="0" smtClean="0"/>
            </a:br>
            <a:r>
              <a:rPr lang="en-US" sz="1800" dirty="0" smtClean="0">
                <a:solidFill>
                  <a:schemeClr val="tx1"/>
                </a:solidFill>
                <a:latin typeface="Candara" pitchFamily="34" charset="0"/>
              </a:rPr>
              <a:t> </a:t>
            </a: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p:txBody>
      </p:sp>
      <p:sp>
        <p:nvSpPr>
          <p:cNvPr id="10" name="Rectangle 9"/>
          <p:cNvSpPr/>
          <p:nvPr/>
        </p:nvSpPr>
        <p:spPr>
          <a:xfrm>
            <a:off x="701584" y="762000"/>
            <a:ext cx="7696200" cy="4216539"/>
          </a:xfrm>
          <a:prstGeom prst="rect">
            <a:avLst/>
          </a:prstGeom>
        </p:spPr>
        <p:txBody>
          <a:bodyPr wrap="square">
            <a:spAutoFit/>
          </a:bodyPr>
          <a:lstStyle/>
          <a:p>
            <a:r>
              <a:rPr lang="en-US" sz="2400" b="1" dirty="0">
                <a:solidFill>
                  <a:schemeClr val="accent3">
                    <a:lumMod val="75000"/>
                  </a:schemeClr>
                </a:solidFill>
                <a:latin typeface="Calibri" panose="020F0502020204030204" pitchFamily="34" charset="0"/>
              </a:rPr>
              <a:t>Content: </a:t>
            </a:r>
            <a:r>
              <a:rPr lang="en-US" sz="2400" dirty="0">
                <a:solidFill>
                  <a:srgbClr val="3366CC"/>
                </a:solidFill>
                <a:latin typeface="Calibri" panose="020F0502020204030204" pitchFamily="34" charset="0"/>
              </a:rPr>
              <a:t/>
            </a:r>
            <a:br>
              <a:rPr lang="en-US" sz="2400" dirty="0">
                <a:solidFill>
                  <a:srgbClr val="3366CC"/>
                </a:solidFill>
                <a:latin typeface="Calibri" panose="020F0502020204030204" pitchFamily="34" charset="0"/>
              </a:rPr>
            </a:br>
            <a:r>
              <a:rPr lang="en-US" sz="2400" b="1" dirty="0" smtClean="0">
                <a:latin typeface="Calibri" panose="020F0502020204030204" pitchFamily="34" charset="0"/>
                <a:cs typeface="Times New Roman" pitchFamily="18" charset="0"/>
              </a:rPr>
              <a:t> 	</a:t>
            </a:r>
          </a:p>
          <a:p>
            <a:pPr defTabSz="344488">
              <a:buFont typeface="Arial" pitchFamily="34" charset="0"/>
              <a:buChar char="•"/>
            </a:pPr>
            <a:r>
              <a:rPr lang="en-US" sz="2400" b="1" dirty="0" smtClean="0">
                <a:solidFill>
                  <a:srgbClr val="0070C0"/>
                </a:solidFill>
                <a:latin typeface="Calibri" panose="020F0502020204030204" pitchFamily="34" charset="0"/>
                <a:cs typeface="Times New Roman" pitchFamily="18" charset="0"/>
              </a:rPr>
              <a:t>   ICAR-Data Centre </a:t>
            </a:r>
          </a:p>
          <a:p>
            <a:pPr defTabSz="344488">
              <a:buFont typeface="Arial" pitchFamily="34" charset="0"/>
              <a:buChar char="•"/>
            </a:pPr>
            <a:r>
              <a:rPr lang="en-US" sz="2400" b="1" dirty="0" smtClean="0">
                <a:solidFill>
                  <a:srgbClr val="0070C0"/>
                </a:solidFill>
                <a:latin typeface="Calibri" panose="020F0502020204030204" pitchFamily="34" charset="0"/>
                <a:cs typeface="Times New Roman" pitchFamily="18" charset="0"/>
              </a:rPr>
              <a:t> 	Unified Communication Services</a:t>
            </a:r>
          </a:p>
          <a:p>
            <a:pPr defTabSz="344488">
              <a:buFont typeface="Arial" pitchFamily="34" charset="0"/>
              <a:buChar char="•"/>
            </a:pPr>
            <a:r>
              <a:rPr lang="en-US" sz="2400" b="1" dirty="0" smtClean="0">
                <a:solidFill>
                  <a:srgbClr val="0070C0"/>
                </a:solidFill>
                <a:latin typeface="Calibri" panose="020F0502020204030204" pitchFamily="34" charset="0"/>
                <a:cs typeface="Times New Roman" pitchFamily="18" charset="0"/>
              </a:rPr>
              <a:t>  	Web Hosting Services </a:t>
            </a:r>
          </a:p>
          <a:p>
            <a:pPr defTabSz="344488">
              <a:buFont typeface="Arial" pitchFamily="34" charset="0"/>
              <a:buChar char="•"/>
            </a:pPr>
            <a:r>
              <a:rPr lang="en-US" sz="2400" b="1" dirty="0" smtClean="0">
                <a:solidFill>
                  <a:srgbClr val="0070C0"/>
                </a:solidFill>
                <a:latin typeface="Calibri" panose="020F0502020204030204" pitchFamily="34" charset="0"/>
                <a:cs typeface="Times New Roman" pitchFamily="18" charset="0"/>
              </a:rPr>
              <a:t> 	KRISHI Portal Services</a:t>
            </a:r>
          </a:p>
          <a:p>
            <a:pPr marL="344488" indent="-344488" defTabSz="344488">
              <a:buFont typeface="Arial" pitchFamily="34" charset="0"/>
              <a:buChar char="•"/>
            </a:pPr>
            <a:r>
              <a:rPr lang="en-US" sz="2400" b="1" dirty="0" smtClean="0">
                <a:solidFill>
                  <a:srgbClr val="0070C0"/>
                </a:solidFill>
                <a:latin typeface="Calibri" panose="020F0502020204030204" pitchFamily="34" charset="0"/>
                <a:cs typeface="Times New Roman" pitchFamily="18" charset="0"/>
              </a:rPr>
              <a:t>Access of KRISHI through Single Sign On using 	Unified Communication System</a:t>
            </a:r>
          </a:p>
          <a:p>
            <a:pPr defTabSz="344488">
              <a:buFont typeface="Arial" pitchFamily="34" charset="0"/>
              <a:buChar char="•"/>
            </a:pPr>
            <a:r>
              <a:rPr lang="en-US" sz="2400" b="1" dirty="0" smtClean="0">
                <a:solidFill>
                  <a:srgbClr val="0070C0"/>
                </a:solidFill>
                <a:latin typeface="Calibri" panose="020F0502020204030204" pitchFamily="34" charset="0"/>
                <a:cs typeface="Times New Roman" pitchFamily="18" charset="0"/>
              </a:rPr>
              <a:t>  	Roll based access to applications</a:t>
            </a:r>
          </a:p>
          <a:p>
            <a:pPr defTabSz="344488">
              <a:buFont typeface="Arial" pitchFamily="34" charset="0"/>
              <a:buChar char="•"/>
            </a:pPr>
            <a:r>
              <a:rPr lang="en-US" sz="2400" b="1" dirty="0" smtClean="0">
                <a:solidFill>
                  <a:srgbClr val="0070C0"/>
                </a:solidFill>
                <a:latin typeface="Calibri" panose="020F0502020204030204" pitchFamily="34" charset="0"/>
                <a:cs typeface="Times New Roman" pitchFamily="18" charset="0"/>
              </a:rPr>
              <a:t>  	Work-Flow Process of applications</a:t>
            </a:r>
          </a:p>
          <a:p>
            <a:pPr defTabSz="344488">
              <a:buFont typeface="Arial" pitchFamily="34" charset="0"/>
              <a:buChar char="•"/>
            </a:pPr>
            <a:r>
              <a:rPr lang="en-US" sz="2400" b="1" dirty="0" smtClean="0">
                <a:solidFill>
                  <a:srgbClr val="0070C0"/>
                </a:solidFill>
                <a:latin typeface="Calibri" panose="020F0502020204030204" pitchFamily="34" charset="0"/>
                <a:cs typeface="Times New Roman" pitchFamily="18" charset="0"/>
              </a:rPr>
              <a:t>  	Dissemination of Information &amp; MIS</a:t>
            </a:r>
            <a:endParaRPr lang="en-GB" sz="2400" dirty="0">
              <a:solidFill>
                <a:srgbClr val="0070C0"/>
              </a:solidFill>
              <a:latin typeface="Calibri" panose="020F0502020204030204"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Text Box 32"/>
          <p:cNvSpPr txBox="1">
            <a:spLocks noChangeArrowheads="1"/>
          </p:cNvSpPr>
          <p:nvPr/>
        </p:nvSpPr>
        <p:spPr bwMode="auto">
          <a:xfrm>
            <a:off x="3347864" y="116632"/>
            <a:ext cx="2292131" cy="5760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Calibri" pitchFamily="34" charset="0"/>
                <a:ea typeface="Arial" pitchFamily="34" charset="0"/>
                <a:cs typeface="Arial" pitchFamily="34" charset="0"/>
              </a:rPr>
              <a:t>Scientists/PIs – Enter Data/Information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N" sz="1600" b="0" i="0" u="none" strike="noStrike" cap="none" normalizeH="0" baseline="0" dirty="0" smtClean="0">
              <a:ln>
                <a:noFill/>
              </a:ln>
              <a:solidFill>
                <a:schemeClr val="tx2">
                  <a:lumMod val="60000"/>
                  <a:lumOff val="40000"/>
                </a:schemeClr>
              </a:solidFill>
              <a:effectLst/>
              <a:latin typeface="Mangal"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N" sz="1600" b="0" i="0" u="none" strike="noStrike" cap="none" normalizeH="0" baseline="0" dirty="0" smtClean="0">
              <a:ln>
                <a:noFill/>
              </a:ln>
              <a:solidFill>
                <a:schemeClr val="tx2">
                  <a:lumMod val="60000"/>
                  <a:lumOff val="40000"/>
                </a:schemeClr>
              </a:solidFill>
              <a:effectLst/>
              <a:latin typeface="Mangal"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grpSp>
        <p:nvGrpSpPr>
          <p:cNvPr id="2" name="Group 1"/>
          <p:cNvGrpSpPr/>
          <p:nvPr/>
        </p:nvGrpSpPr>
        <p:grpSpPr>
          <a:xfrm>
            <a:off x="2987824" y="441689"/>
            <a:ext cx="5760640" cy="6344303"/>
            <a:chOff x="2987824" y="441689"/>
            <a:chExt cx="5760640" cy="6344303"/>
          </a:xfrm>
        </p:grpSpPr>
        <p:sp>
          <p:nvSpPr>
            <p:cNvPr id="1057" name="Text Box 33"/>
            <p:cNvSpPr txBox="1">
              <a:spLocks noChangeArrowheads="1"/>
            </p:cNvSpPr>
            <p:nvPr/>
          </p:nvSpPr>
          <p:spPr bwMode="auto">
            <a:xfrm>
              <a:off x="3491880" y="2060848"/>
              <a:ext cx="2520280" cy="9361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Nodal Officer/PME Cell </a:t>
              </a:r>
              <a:r>
                <a:rPr kumimoji="0" lang="en-IN" sz="1600" b="0" i="0" u="none" strike="noStrike" cap="none" normalizeH="0" baseline="0" dirty="0" err="1" smtClean="0">
                  <a:ln>
                    <a:noFill/>
                  </a:ln>
                  <a:solidFill>
                    <a:schemeClr val="tx2">
                      <a:lumMod val="60000"/>
                      <a:lumOff val="40000"/>
                    </a:schemeClr>
                  </a:solidFill>
                  <a:effectLst/>
                  <a:latin typeface="Times New Roman" pitchFamily="18" charset="0"/>
                  <a:ea typeface="Arial" pitchFamily="34" charset="0"/>
                  <a:cs typeface="Times New Roman" pitchFamily="18" charset="0"/>
                </a:rPr>
                <a:t>I/c</a:t>
              </a: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 of the Institute – View /Edit/check the information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2">
                    <a:lumMod val="60000"/>
                    <a:lumOff val="40000"/>
                  </a:schemeClr>
                </a:solidFill>
                <a:effectLst/>
                <a:latin typeface="Times New Roman" pitchFamily="18" charset="0"/>
                <a:cs typeface="Times New Roman" pitchFamily="18" charset="0"/>
              </a:endParaRPr>
            </a:p>
          </p:txBody>
        </p:sp>
        <p:sp>
          <p:nvSpPr>
            <p:cNvPr id="1058" name="Text Box 34"/>
            <p:cNvSpPr txBox="1">
              <a:spLocks noChangeArrowheads="1"/>
            </p:cNvSpPr>
            <p:nvPr/>
          </p:nvSpPr>
          <p:spPr bwMode="auto">
            <a:xfrm>
              <a:off x="3779912" y="3212976"/>
              <a:ext cx="2016224" cy="792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Forwarded to Director for Approval</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2">
                    <a:lumMod val="60000"/>
                    <a:lumOff val="40000"/>
                  </a:schemeClr>
                </a:solidFill>
                <a:effectLst/>
                <a:latin typeface="Times New Roman" pitchFamily="18" charset="0"/>
                <a:cs typeface="Times New Roman" pitchFamily="18" charset="0"/>
              </a:endParaRPr>
            </a:p>
          </p:txBody>
        </p:sp>
        <p:sp>
          <p:nvSpPr>
            <p:cNvPr id="1059" name="Text Box 35"/>
            <p:cNvSpPr txBox="1">
              <a:spLocks noChangeArrowheads="1"/>
            </p:cNvSpPr>
            <p:nvPr/>
          </p:nvSpPr>
          <p:spPr bwMode="auto">
            <a:xfrm>
              <a:off x="6568308" y="5454568"/>
              <a:ext cx="1748108" cy="56671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SMD Nodal Officers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2">
                    <a:lumMod val="60000"/>
                    <a:lumOff val="40000"/>
                  </a:schemeClr>
                </a:solidFill>
                <a:effectLst/>
                <a:latin typeface="Times New Roman" pitchFamily="18" charset="0"/>
                <a:cs typeface="Times New Roman" pitchFamily="18" charset="0"/>
              </a:endParaRPr>
            </a:p>
          </p:txBody>
        </p:sp>
        <p:cxnSp>
          <p:nvCxnSpPr>
            <p:cNvPr id="1060" name="AutoShape 36"/>
            <p:cNvCxnSpPr>
              <a:cxnSpLocks noChangeShapeType="1"/>
            </p:cNvCxnSpPr>
            <p:nvPr/>
          </p:nvCxnSpPr>
          <p:spPr bwMode="auto">
            <a:xfrm>
              <a:off x="4644008" y="692696"/>
              <a:ext cx="0" cy="232645"/>
            </a:xfrm>
            <a:prstGeom prst="straightConnector1">
              <a:avLst/>
            </a:prstGeom>
            <a:noFill/>
            <a:ln w="9525">
              <a:solidFill>
                <a:srgbClr val="000000"/>
              </a:solidFill>
              <a:round/>
              <a:headEnd/>
              <a:tailEnd type="triangle" w="med" len="med"/>
            </a:ln>
          </p:spPr>
        </p:cxnSp>
        <p:sp>
          <p:nvSpPr>
            <p:cNvPr id="1061" name="AutoShape 37"/>
            <p:cNvSpPr>
              <a:spLocks noChangeArrowheads="1"/>
            </p:cNvSpPr>
            <p:nvPr/>
          </p:nvSpPr>
          <p:spPr bwMode="auto">
            <a:xfrm>
              <a:off x="3683693" y="4281048"/>
              <a:ext cx="2514511" cy="1113601"/>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Is Approved by Director?</a:t>
              </a:r>
              <a:endParaRPr kumimoji="0" lang="en-US" sz="1600" b="0" i="0" u="none" strike="noStrike" cap="none" normalizeH="0" baseline="0" dirty="0" smtClean="0">
                <a:ln>
                  <a:noFill/>
                </a:ln>
                <a:solidFill>
                  <a:schemeClr val="tx2">
                    <a:lumMod val="60000"/>
                    <a:lumOff val="40000"/>
                  </a:schemeClr>
                </a:solidFill>
                <a:effectLst/>
                <a:latin typeface="Times New Roman" pitchFamily="18" charset="0"/>
                <a:cs typeface="Times New Roman" pitchFamily="18" charset="0"/>
              </a:endParaRPr>
            </a:p>
          </p:txBody>
        </p:sp>
        <p:cxnSp>
          <p:nvCxnSpPr>
            <p:cNvPr id="1062" name="AutoShape 38"/>
            <p:cNvCxnSpPr>
              <a:cxnSpLocks noChangeShapeType="1"/>
            </p:cNvCxnSpPr>
            <p:nvPr/>
          </p:nvCxnSpPr>
          <p:spPr bwMode="auto">
            <a:xfrm>
              <a:off x="4932040" y="4005064"/>
              <a:ext cx="0" cy="271956"/>
            </a:xfrm>
            <a:prstGeom prst="straightConnector1">
              <a:avLst/>
            </a:prstGeom>
            <a:noFill/>
            <a:ln w="9525">
              <a:solidFill>
                <a:srgbClr val="000000"/>
              </a:solidFill>
              <a:round/>
              <a:headEnd/>
              <a:tailEnd type="triangle" w="med" len="med"/>
            </a:ln>
          </p:spPr>
        </p:cxnSp>
        <p:cxnSp>
          <p:nvCxnSpPr>
            <p:cNvPr id="1063" name="AutoShape 39"/>
            <p:cNvCxnSpPr>
              <a:cxnSpLocks noChangeShapeType="1"/>
            </p:cNvCxnSpPr>
            <p:nvPr/>
          </p:nvCxnSpPr>
          <p:spPr bwMode="auto">
            <a:xfrm flipH="1">
              <a:off x="4920859" y="5413969"/>
              <a:ext cx="11181" cy="488489"/>
            </a:xfrm>
            <a:prstGeom prst="straightConnector1">
              <a:avLst/>
            </a:prstGeom>
            <a:noFill/>
            <a:ln w="9525">
              <a:solidFill>
                <a:srgbClr val="000000"/>
              </a:solidFill>
              <a:round/>
              <a:headEnd/>
              <a:tailEnd type="triangle" w="med" len="med"/>
            </a:ln>
          </p:spPr>
        </p:cxnSp>
        <p:sp>
          <p:nvSpPr>
            <p:cNvPr id="1064" name="AutoShape 40"/>
            <p:cNvSpPr>
              <a:spLocks noChangeArrowheads="1"/>
            </p:cNvSpPr>
            <p:nvPr/>
          </p:nvSpPr>
          <p:spPr bwMode="auto">
            <a:xfrm>
              <a:off x="3855699" y="5716858"/>
              <a:ext cx="1971079" cy="1069134"/>
            </a:xfrm>
            <a:prstGeom prst="irregularSeal2">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Calibri" pitchFamily="34" charset="0"/>
                  <a:ea typeface="Arial" pitchFamily="34" charset="0"/>
                  <a:cs typeface="Arial" pitchFamily="34" charset="0"/>
                </a:rPr>
                <a:t>KRISHI PORTAL</a:t>
              </a:r>
              <a:endParaRPr kumimoji="0" lang="en-US" sz="1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sp>
          <p:nvSpPr>
            <p:cNvPr id="1065" name="Text Box 41"/>
            <p:cNvSpPr txBox="1">
              <a:spLocks noChangeArrowheads="1"/>
            </p:cNvSpPr>
            <p:nvPr/>
          </p:nvSpPr>
          <p:spPr bwMode="auto">
            <a:xfrm>
              <a:off x="4283968" y="5445224"/>
              <a:ext cx="773960" cy="2677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Yes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2">
                    <a:lumMod val="60000"/>
                    <a:lumOff val="40000"/>
                  </a:schemeClr>
                </a:solidFill>
                <a:effectLst/>
                <a:latin typeface="Times New Roman" pitchFamily="18" charset="0"/>
                <a:cs typeface="Times New Roman" pitchFamily="18" charset="0"/>
              </a:endParaRPr>
            </a:p>
          </p:txBody>
        </p:sp>
        <p:cxnSp>
          <p:nvCxnSpPr>
            <p:cNvPr id="1066" name="AutoShape 42"/>
            <p:cNvCxnSpPr>
              <a:cxnSpLocks noChangeShapeType="1"/>
            </p:cNvCxnSpPr>
            <p:nvPr/>
          </p:nvCxnSpPr>
          <p:spPr bwMode="auto">
            <a:xfrm>
              <a:off x="4960456" y="5618258"/>
              <a:ext cx="1627768" cy="644"/>
            </a:xfrm>
            <a:prstGeom prst="straightConnector1">
              <a:avLst/>
            </a:prstGeom>
            <a:noFill/>
            <a:ln w="9525">
              <a:solidFill>
                <a:srgbClr val="000000"/>
              </a:solidFill>
              <a:round/>
              <a:headEnd/>
              <a:tailEnd type="triangle" w="med" len="med"/>
            </a:ln>
          </p:spPr>
        </p:cxnSp>
        <p:cxnSp>
          <p:nvCxnSpPr>
            <p:cNvPr id="1067" name="AutoShape 43"/>
            <p:cNvCxnSpPr>
              <a:cxnSpLocks noChangeShapeType="1"/>
            </p:cNvCxnSpPr>
            <p:nvPr/>
          </p:nvCxnSpPr>
          <p:spPr bwMode="auto">
            <a:xfrm flipH="1">
              <a:off x="2987824" y="4839180"/>
              <a:ext cx="730334" cy="29980"/>
            </a:xfrm>
            <a:prstGeom prst="straightConnector1">
              <a:avLst/>
            </a:prstGeom>
            <a:noFill/>
            <a:ln w="9525">
              <a:solidFill>
                <a:srgbClr val="000000"/>
              </a:solidFill>
              <a:round/>
              <a:headEnd/>
              <a:tailEnd/>
            </a:ln>
          </p:spPr>
        </p:cxnSp>
        <p:cxnSp>
          <p:nvCxnSpPr>
            <p:cNvPr id="1068" name="AutoShape 44"/>
            <p:cNvCxnSpPr>
              <a:cxnSpLocks noChangeShapeType="1"/>
            </p:cNvCxnSpPr>
            <p:nvPr/>
          </p:nvCxnSpPr>
          <p:spPr bwMode="auto">
            <a:xfrm flipV="1">
              <a:off x="2987824" y="441690"/>
              <a:ext cx="0" cy="4427470"/>
            </a:xfrm>
            <a:prstGeom prst="straightConnector1">
              <a:avLst/>
            </a:prstGeom>
            <a:noFill/>
            <a:ln w="9525">
              <a:solidFill>
                <a:srgbClr val="000000"/>
              </a:solidFill>
              <a:round/>
              <a:headEnd/>
              <a:tailEnd/>
            </a:ln>
          </p:spPr>
        </p:cxnSp>
        <p:cxnSp>
          <p:nvCxnSpPr>
            <p:cNvPr id="1069" name="AutoShape 45"/>
            <p:cNvCxnSpPr>
              <a:cxnSpLocks noChangeShapeType="1"/>
            </p:cNvCxnSpPr>
            <p:nvPr/>
          </p:nvCxnSpPr>
          <p:spPr bwMode="auto">
            <a:xfrm>
              <a:off x="2997032" y="441689"/>
              <a:ext cx="324238" cy="0"/>
            </a:xfrm>
            <a:prstGeom prst="straightConnector1">
              <a:avLst/>
            </a:prstGeom>
            <a:noFill/>
            <a:ln w="9525">
              <a:solidFill>
                <a:srgbClr val="000000"/>
              </a:solidFill>
              <a:round/>
              <a:headEnd/>
              <a:tailEnd type="triangle" w="med" len="med"/>
            </a:ln>
          </p:spPr>
        </p:cxnSp>
        <p:sp>
          <p:nvSpPr>
            <p:cNvPr id="1070" name="Text Box 46"/>
            <p:cNvSpPr txBox="1">
              <a:spLocks noChangeArrowheads="1"/>
            </p:cNvSpPr>
            <p:nvPr/>
          </p:nvSpPr>
          <p:spPr bwMode="auto">
            <a:xfrm>
              <a:off x="3131840" y="4437112"/>
              <a:ext cx="508373"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No</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2">
                    <a:lumMod val="60000"/>
                    <a:lumOff val="40000"/>
                  </a:schemeClr>
                </a:solidFill>
                <a:effectLst/>
                <a:latin typeface="Times New Roman" pitchFamily="18" charset="0"/>
                <a:cs typeface="Times New Roman" pitchFamily="18" charset="0"/>
              </a:endParaRPr>
            </a:p>
          </p:txBody>
        </p:sp>
        <p:sp>
          <p:nvSpPr>
            <p:cNvPr id="1071" name="Text Box 47"/>
            <p:cNvSpPr txBox="1">
              <a:spLocks noChangeArrowheads="1"/>
            </p:cNvSpPr>
            <p:nvPr/>
          </p:nvSpPr>
          <p:spPr bwMode="auto">
            <a:xfrm>
              <a:off x="5228943" y="5357258"/>
              <a:ext cx="1322603" cy="2603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smtClean="0">
                  <a:ln>
                    <a:noFill/>
                  </a:ln>
                  <a:solidFill>
                    <a:schemeClr val="tx2">
                      <a:lumMod val="60000"/>
                      <a:lumOff val="40000"/>
                    </a:schemeClr>
                  </a:solidFill>
                  <a:effectLst/>
                  <a:latin typeface="Times New Roman" pitchFamily="18" charset="0"/>
                  <a:ea typeface="Arial" pitchFamily="34" charset="0"/>
                  <a:cs typeface="Times New Roman" pitchFamily="18" charset="0"/>
                </a:rPr>
                <a:t>Notification to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N" sz="1600" b="0" i="0" u="none" strike="noStrike" cap="none" normalizeH="0" baseline="0" smtClean="0">
                <a:ln>
                  <a:noFill/>
                </a:ln>
                <a:solidFill>
                  <a:schemeClr val="tx2">
                    <a:lumMod val="60000"/>
                    <a:lumOff val="40000"/>
                  </a:schemeClr>
                </a:solidFill>
                <a:effectLst/>
                <a:latin typeface="Times New Roma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2">
                    <a:lumMod val="60000"/>
                    <a:lumOff val="40000"/>
                  </a:schemeClr>
                </a:solidFill>
                <a:effectLst/>
                <a:latin typeface="Times New Roman" pitchFamily="18" charset="0"/>
                <a:cs typeface="Times New Roman" pitchFamily="18" charset="0"/>
              </a:endParaRPr>
            </a:p>
          </p:txBody>
        </p:sp>
        <p:sp>
          <p:nvSpPr>
            <p:cNvPr id="1072" name="Text Box 48"/>
            <p:cNvSpPr txBox="1">
              <a:spLocks noChangeArrowheads="1"/>
            </p:cNvSpPr>
            <p:nvPr/>
          </p:nvSpPr>
          <p:spPr bwMode="auto">
            <a:xfrm>
              <a:off x="3635896" y="908720"/>
              <a:ext cx="2232248" cy="5760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Head – Edit,</a:t>
              </a:r>
              <a:r>
                <a:rPr kumimoji="0" lang="en-IN" sz="1600" b="0" i="0" u="none" strike="noStrike" cap="none" normalizeH="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 </a:t>
              </a: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Forwarded to Nodal Officer</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2">
                    <a:lumMod val="60000"/>
                    <a:lumOff val="40000"/>
                  </a:schemeClr>
                </a:solidFill>
                <a:effectLst/>
                <a:latin typeface="Times New Roman" pitchFamily="18" charset="0"/>
                <a:cs typeface="Times New Roman" pitchFamily="18" charset="0"/>
              </a:endParaRPr>
            </a:p>
          </p:txBody>
        </p:sp>
        <p:cxnSp>
          <p:nvCxnSpPr>
            <p:cNvPr id="1073" name="AutoShape 49"/>
            <p:cNvCxnSpPr>
              <a:cxnSpLocks noChangeShapeType="1"/>
            </p:cNvCxnSpPr>
            <p:nvPr/>
          </p:nvCxnSpPr>
          <p:spPr bwMode="auto">
            <a:xfrm>
              <a:off x="4644008" y="1484784"/>
              <a:ext cx="0" cy="576064"/>
            </a:xfrm>
            <a:prstGeom prst="straightConnector1">
              <a:avLst/>
            </a:prstGeom>
            <a:noFill/>
            <a:ln w="9525">
              <a:solidFill>
                <a:srgbClr val="000000"/>
              </a:solidFill>
              <a:round/>
              <a:headEnd/>
              <a:tailEnd type="triangle" w="med" len="med"/>
            </a:ln>
          </p:spPr>
        </p:cxnSp>
        <p:cxnSp>
          <p:nvCxnSpPr>
            <p:cNvPr id="1075" name="AutoShape 51"/>
            <p:cNvCxnSpPr>
              <a:cxnSpLocks noChangeShapeType="1"/>
            </p:cNvCxnSpPr>
            <p:nvPr/>
          </p:nvCxnSpPr>
          <p:spPr bwMode="auto">
            <a:xfrm flipH="1" flipV="1">
              <a:off x="5639997" y="546476"/>
              <a:ext cx="1884331" cy="2204"/>
            </a:xfrm>
            <a:prstGeom prst="straightConnector1">
              <a:avLst/>
            </a:prstGeom>
            <a:noFill/>
            <a:ln w="9525">
              <a:solidFill>
                <a:srgbClr val="000000"/>
              </a:solidFill>
              <a:round/>
              <a:headEnd/>
              <a:tailEnd type="triangle" w="med" len="med"/>
            </a:ln>
          </p:spPr>
        </p:cxnSp>
        <p:cxnSp>
          <p:nvCxnSpPr>
            <p:cNvPr id="1076" name="AutoShape 52"/>
            <p:cNvCxnSpPr>
              <a:cxnSpLocks noChangeShapeType="1"/>
            </p:cNvCxnSpPr>
            <p:nvPr/>
          </p:nvCxnSpPr>
          <p:spPr bwMode="auto">
            <a:xfrm flipH="1">
              <a:off x="5822242" y="3645024"/>
              <a:ext cx="1690906" cy="0"/>
            </a:xfrm>
            <a:prstGeom prst="straightConnector1">
              <a:avLst/>
            </a:prstGeom>
            <a:noFill/>
            <a:ln w="9525">
              <a:solidFill>
                <a:srgbClr val="000000"/>
              </a:solidFill>
              <a:round/>
              <a:headEnd/>
              <a:tailEnd type="triangle" w="med" len="med"/>
            </a:ln>
          </p:spPr>
        </p:cxnSp>
        <p:cxnSp>
          <p:nvCxnSpPr>
            <p:cNvPr id="1077" name="AutoShape 53"/>
            <p:cNvCxnSpPr>
              <a:cxnSpLocks noChangeShapeType="1"/>
            </p:cNvCxnSpPr>
            <p:nvPr/>
          </p:nvCxnSpPr>
          <p:spPr bwMode="auto">
            <a:xfrm>
              <a:off x="7524328" y="3295735"/>
              <a:ext cx="0" cy="349289"/>
            </a:xfrm>
            <a:prstGeom prst="straightConnector1">
              <a:avLst/>
            </a:prstGeom>
            <a:noFill/>
            <a:ln w="9525">
              <a:solidFill>
                <a:srgbClr val="000000"/>
              </a:solidFill>
              <a:round/>
              <a:headEnd/>
              <a:tailEnd/>
            </a:ln>
          </p:spPr>
        </p:cxnSp>
        <p:sp>
          <p:nvSpPr>
            <p:cNvPr id="1078" name="Text Box 54"/>
            <p:cNvSpPr txBox="1">
              <a:spLocks noChangeArrowheads="1"/>
            </p:cNvSpPr>
            <p:nvPr/>
          </p:nvSpPr>
          <p:spPr bwMode="auto">
            <a:xfrm>
              <a:off x="6372200" y="3645024"/>
              <a:ext cx="864096"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Yes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2">
                    <a:lumMod val="60000"/>
                    <a:lumOff val="40000"/>
                  </a:schemeClr>
                </a:solidFill>
                <a:effectLst/>
                <a:latin typeface="Times New Roman" pitchFamily="18" charset="0"/>
                <a:cs typeface="Times New Roman" pitchFamily="18" charset="0"/>
              </a:endParaRPr>
            </a:p>
          </p:txBody>
        </p:sp>
        <p:cxnSp>
          <p:nvCxnSpPr>
            <p:cNvPr id="1079" name="AutoShape 55"/>
            <p:cNvCxnSpPr>
              <a:cxnSpLocks noChangeShapeType="1"/>
            </p:cNvCxnSpPr>
            <p:nvPr/>
          </p:nvCxnSpPr>
          <p:spPr bwMode="auto">
            <a:xfrm flipV="1">
              <a:off x="7524328" y="548680"/>
              <a:ext cx="0" cy="1224138"/>
            </a:xfrm>
            <a:prstGeom prst="straightConnector1">
              <a:avLst/>
            </a:prstGeom>
            <a:noFill/>
            <a:ln w="9525">
              <a:solidFill>
                <a:srgbClr val="000000"/>
              </a:solidFill>
              <a:round/>
              <a:headEnd/>
              <a:tailEnd/>
            </a:ln>
          </p:spPr>
        </p:cxnSp>
        <p:sp>
          <p:nvSpPr>
            <p:cNvPr id="1080" name="Text Box 56"/>
            <p:cNvSpPr txBox="1">
              <a:spLocks noChangeArrowheads="1"/>
            </p:cNvSpPr>
            <p:nvPr/>
          </p:nvSpPr>
          <p:spPr bwMode="auto">
            <a:xfrm>
              <a:off x="7596336" y="908720"/>
              <a:ext cx="455775" cy="3054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rPr>
                <a:t>No</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N" sz="1600" b="0" i="0" u="none" strike="noStrike" cap="none" normalizeH="0" baseline="0" dirty="0" smtClean="0">
                <a:ln>
                  <a:noFill/>
                </a:ln>
                <a:solidFill>
                  <a:schemeClr val="tx2">
                    <a:lumMod val="60000"/>
                    <a:lumOff val="40000"/>
                  </a:schemeClr>
                </a:solidFill>
                <a:effectLst/>
                <a:latin typeface="Times New Roma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2">
                    <a:lumMod val="60000"/>
                    <a:lumOff val="40000"/>
                  </a:schemeClr>
                </a:solidFill>
                <a:effectLst/>
                <a:latin typeface="Times New Roman" pitchFamily="18" charset="0"/>
                <a:cs typeface="Times New Roman" pitchFamily="18" charset="0"/>
              </a:endParaRPr>
            </a:p>
          </p:txBody>
        </p:sp>
        <p:sp>
          <p:nvSpPr>
            <p:cNvPr id="1082" name="AutoShape 58"/>
            <p:cNvSpPr>
              <a:spLocks noChangeArrowheads="1"/>
            </p:cNvSpPr>
            <p:nvPr/>
          </p:nvSpPr>
          <p:spPr bwMode="auto">
            <a:xfrm>
              <a:off x="6300192" y="1700808"/>
              <a:ext cx="2448272" cy="1584176"/>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Calibri" pitchFamily="34" charset="0"/>
                  <a:ea typeface="Arial" pitchFamily="34" charset="0"/>
                  <a:cs typeface="Arial" pitchFamily="34" charset="0"/>
                </a:rPr>
                <a:t>Is 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Calibri" pitchFamily="34" charset="0"/>
                  <a:ea typeface="Arial" pitchFamily="34" charset="0"/>
                  <a:cs typeface="Arial" pitchFamily="34" charset="0"/>
                </a:rPr>
                <a:t>Information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IN" sz="1600" b="0" i="0" u="none" strike="noStrike" cap="none" normalizeH="0" baseline="0" dirty="0" smtClean="0">
                  <a:ln>
                    <a:noFill/>
                  </a:ln>
                  <a:solidFill>
                    <a:schemeClr val="tx2">
                      <a:lumMod val="60000"/>
                      <a:lumOff val="40000"/>
                    </a:schemeClr>
                  </a:solidFill>
                  <a:effectLst/>
                  <a:latin typeface="Calibri" pitchFamily="34" charset="0"/>
                  <a:ea typeface="Arial" pitchFamily="34" charset="0"/>
                  <a:cs typeface="Arial" pitchFamily="34" charset="0"/>
                </a:rPr>
                <a:t>Correct?</a:t>
              </a:r>
              <a:endParaRPr kumimoji="0" lang="en-US" sz="1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cxnSp>
          <p:nvCxnSpPr>
            <p:cNvPr id="1083" name="AutoShape 59"/>
            <p:cNvCxnSpPr>
              <a:cxnSpLocks noChangeShapeType="1"/>
            </p:cNvCxnSpPr>
            <p:nvPr/>
          </p:nvCxnSpPr>
          <p:spPr bwMode="auto">
            <a:xfrm>
              <a:off x="6012160" y="2492896"/>
              <a:ext cx="292737" cy="0"/>
            </a:xfrm>
            <a:prstGeom prst="straightConnector1">
              <a:avLst/>
            </a:prstGeom>
            <a:noFill/>
            <a:ln w="9525">
              <a:solidFill>
                <a:srgbClr val="000000"/>
              </a:solidFill>
              <a:round/>
              <a:headEnd/>
              <a:tailEnd type="triangle" w="med" len="med"/>
            </a:ln>
          </p:spPr>
        </p:cxnSp>
      </p:grpSp>
      <p:sp>
        <p:nvSpPr>
          <p:cNvPr id="62" name="Rectangle 61"/>
          <p:cNvSpPr/>
          <p:nvPr/>
        </p:nvSpPr>
        <p:spPr>
          <a:xfrm>
            <a:off x="143509" y="524631"/>
            <a:ext cx="2556283" cy="2677656"/>
          </a:xfrm>
          <a:prstGeom prst="rect">
            <a:avLst/>
          </a:prstGeom>
        </p:spPr>
        <p:txBody>
          <a:bodyPr wrap="square">
            <a:spAutoFit/>
          </a:bodyPr>
          <a:lstStyle/>
          <a:p>
            <a:r>
              <a:rPr lang="en-IN" sz="2400" dirty="0" smtClean="0">
                <a:solidFill>
                  <a:schemeClr val="tx2">
                    <a:lumMod val="60000"/>
                    <a:lumOff val="40000"/>
                  </a:schemeClr>
                </a:solidFill>
              </a:rPr>
              <a:t>Work flow mechanism for Data/Information for Approval  and publish the information on KRISHI portal </a:t>
            </a:r>
            <a:endParaRPr lang="en-IN" sz="2400" dirty="0">
              <a:solidFill>
                <a:schemeClr val="tx2">
                  <a:lumMod val="60000"/>
                  <a:lumOff val="40000"/>
                </a:schemeClr>
              </a:solidFill>
            </a:endParaRPr>
          </a:p>
        </p:txBody>
      </p:sp>
    </p:spTree>
    <p:extLst>
      <p:ext uri="{BB962C8B-B14F-4D97-AF65-F5344CB8AC3E}">
        <p14:creationId xmlns:p14="http://schemas.microsoft.com/office/powerpoint/2010/main" val="914448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97" y="152400"/>
            <a:ext cx="7467600" cy="634082"/>
          </a:xfrm>
        </p:spPr>
        <p:txBody>
          <a:bodyPr>
            <a:normAutofit/>
          </a:bodyPr>
          <a:lstStyle/>
          <a:p>
            <a:pPr algn="l"/>
            <a:r>
              <a:rPr lang="en-IN" sz="2400" b="1" dirty="0" smtClean="0">
                <a:solidFill>
                  <a:schemeClr val="accent3">
                    <a:lumMod val="75000"/>
                  </a:schemeClr>
                </a:solidFill>
              </a:rPr>
              <a:t>Information Flow and Approve Procedure</a:t>
            </a:r>
            <a:endParaRPr lang="en-IN" sz="2400" b="1" dirty="0">
              <a:solidFill>
                <a:schemeClr val="accent3">
                  <a:lumMod val="75000"/>
                </a:schemeClr>
              </a:solidFill>
            </a:endParaRPr>
          </a:p>
        </p:txBody>
      </p:sp>
      <p:sp>
        <p:nvSpPr>
          <p:cNvPr id="3" name="Content Placeholder 2"/>
          <p:cNvSpPr>
            <a:spLocks noGrp="1"/>
          </p:cNvSpPr>
          <p:nvPr>
            <p:ph idx="1"/>
          </p:nvPr>
        </p:nvSpPr>
        <p:spPr>
          <a:xfrm>
            <a:off x="395536" y="1052736"/>
            <a:ext cx="8568952" cy="5195664"/>
          </a:xfrm>
        </p:spPr>
        <p:txBody>
          <a:bodyPr>
            <a:noAutofit/>
          </a:bodyPr>
          <a:lstStyle/>
          <a:p>
            <a:pPr algn="just"/>
            <a:r>
              <a:rPr lang="en-IN" sz="2400" dirty="0" smtClean="0">
                <a:solidFill>
                  <a:srgbClr val="00B0F0"/>
                </a:solidFill>
                <a:latin typeface="Times New Roman" pitchFamily="18" charset="0"/>
                <a:cs typeface="Times New Roman" pitchFamily="18" charset="0"/>
              </a:rPr>
              <a:t>Step 1- Primarily scientist/PIs will enter the information in specified format which is available online on Krishi Portal </a:t>
            </a:r>
            <a:br>
              <a:rPr lang="en-IN" sz="2400" dirty="0" smtClean="0">
                <a:solidFill>
                  <a:srgbClr val="00B0F0"/>
                </a:solidFill>
                <a:latin typeface="Times New Roman" pitchFamily="18" charset="0"/>
                <a:cs typeface="Times New Roman" pitchFamily="18" charset="0"/>
              </a:rPr>
            </a:br>
            <a:r>
              <a:rPr lang="en-IN" sz="2400" dirty="0" smtClean="0">
                <a:solidFill>
                  <a:srgbClr val="00B0F0"/>
                </a:solidFill>
                <a:latin typeface="Times New Roman" pitchFamily="18" charset="0"/>
                <a:cs typeface="Times New Roman" pitchFamily="18" charset="0"/>
              </a:rPr>
              <a:t>Step 2- </a:t>
            </a:r>
            <a:r>
              <a:rPr lang="en-IN" sz="2400" dirty="0" err="1" smtClean="0">
                <a:solidFill>
                  <a:srgbClr val="00B0F0"/>
                </a:solidFill>
                <a:latin typeface="Times New Roman" pitchFamily="18" charset="0"/>
                <a:cs typeface="Times New Roman" pitchFamily="18" charset="0"/>
              </a:rPr>
              <a:t>HoD</a:t>
            </a:r>
            <a:r>
              <a:rPr lang="en-IN" sz="2400" dirty="0" smtClean="0">
                <a:solidFill>
                  <a:srgbClr val="00B0F0"/>
                </a:solidFill>
                <a:latin typeface="Times New Roman" pitchFamily="18" charset="0"/>
                <a:cs typeface="Times New Roman" pitchFamily="18" charset="0"/>
              </a:rPr>
              <a:t> will check, edit the data and forward to Nodal Officer/PME Cell In-charge</a:t>
            </a:r>
          </a:p>
          <a:p>
            <a:pPr algn="just"/>
            <a:r>
              <a:rPr lang="en-IN" sz="2400" dirty="0" smtClean="0">
                <a:solidFill>
                  <a:srgbClr val="00B0F0"/>
                </a:solidFill>
                <a:latin typeface="Times New Roman" pitchFamily="18" charset="0"/>
                <a:cs typeface="Times New Roman" pitchFamily="18" charset="0"/>
              </a:rPr>
              <a:t>Step 3- Nodal Officer will verify the data as record available in PME Cell. If the data found correct then it will be forwarded to Director for Approval or in case of incorrect the data will be sent back to concerned scientists/PIs</a:t>
            </a:r>
          </a:p>
          <a:p>
            <a:pPr algn="just"/>
            <a:r>
              <a:rPr lang="en-IN" sz="2400" dirty="0" smtClean="0">
                <a:solidFill>
                  <a:srgbClr val="00B0F0"/>
                </a:solidFill>
                <a:latin typeface="Times New Roman" pitchFamily="18" charset="0"/>
                <a:cs typeface="Times New Roman" pitchFamily="18" charset="0"/>
              </a:rPr>
              <a:t>Step 4- On the recommendation of PME Cell and Nodal Officer, Director will approve the data set for publishing on KRISHI portal as well as a notification will go to SMD Nodal Officer. In case Director does not approve then data will go back to Concerned scientists/PIs</a:t>
            </a:r>
          </a:p>
          <a:p>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188479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Number Placeholder 1"/>
          <p:cNvSpPr>
            <a:spLocks noGrp="1"/>
          </p:cNvSpPr>
          <p:nvPr>
            <p:ph type="sldNum" sz="quarter" idx="10"/>
          </p:nvPr>
        </p:nvSpPr>
        <p:spPr>
          <a:noFill/>
        </p:spPr>
        <p:txBody>
          <a:bodyPr/>
          <a:lstStyle/>
          <a:p>
            <a:fld id="{672CFED7-B44E-4FA2-8134-108D1D114718}" type="slidenum">
              <a:rPr lang="en-GB" smtClean="0">
                <a:latin typeface="Arial" charset="0"/>
                <a:cs typeface="Arial" charset="0"/>
              </a:rPr>
              <a:pPr/>
              <a:t>22</a:t>
            </a:fld>
            <a:endParaRPr lang="en-GB" dirty="0" smtClean="0">
              <a:latin typeface="Arial" charset="0"/>
              <a:cs typeface="Arial" charset="0"/>
            </a:endParaRPr>
          </a:p>
        </p:txBody>
      </p:sp>
      <p:pic>
        <p:nvPicPr>
          <p:cNvPr id="168962" name="Picture 2"/>
          <p:cNvPicPr>
            <a:picLocks noChangeAspect="1" noChangeArrowheads="1"/>
          </p:cNvPicPr>
          <p:nvPr/>
        </p:nvPicPr>
        <p:blipFill>
          <a:blip r:embed="rId2" cstate="print"/>
          <a:srcRect/>
          <a:stretch>
            <a:fillRect/>
          </a:stretch>
        </p:blipFill>
        <p:spPr bwMode="auto">
          <a:xfrm>
            <a:off x="2133600" y="2147888"/>
            <a:ext cx="5349875" cy="2378075"/>
          </a:xfrm>
          <a:prstGeom prst="rect">
            <a:avLst/>
          </a:prstGeom>
          <a:noFill/>
          <a:ln w="9525">
            <a:noFill/>
            <a:miter lim="800000"/>
            <a:headEnd/>
            <a:tailEnd/>
          </a:ln>
        </p:spPr>
      </p:pic>
      <p:sp>
        <p:nvSpPr>
          <p:cNvPr id="168963" name="Rectangle 1"/>
          <p:cNvSpPr>
            <a:spLocks noChangeArrowheads="1"/>
          </p:cNvSpPr>
          <p:nvPr/>
        </p:nvSpPr>
        <p:spPr bwMode="auto">
          <a:xfrm>
            <a:off x="3511550" y="4643438"/>
            <a:ext cx="4343400" cy="914400"/>
          </a:xfrm>
          <a:prstGeom prst="rect">
            <a:avLst/>
          </a:prstGeom>
          <a:noFill/>
          <a:ln w="9525">
            <a:noFill/>
            <a:miter lim="800000"/>
            <a:headEnd/>
            <a:tailEnd/>
          </a:ln>
        </p:spPr>
        <p:txBody>
          <a:bodyPr tIns="18000"/>
          <a:lstStyle/>
          <a:p>
            <a:pPr defTabSz="457200">
              <a:lnSpc>
                <a:spcPct val="97000"/>
              </a:lnSpc>
              <a:spcBef>
                <a:spcPts val="60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solidFill>
                  <a:schemeClr val="bg2"/>
                </a:solidFill>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6244C-2B77-4C70-9F01-C1F23AFEC471}" type="datetime1">
              <a:rPr lang="en-US" smtClean="0"/>
              <a:t>8/5/2015</a:t>
            </a:fld>
            <a:endParaRPr lang="en-US"/>
          </a:p>
        </p:txBody>
      </p:sp>
      <p:sp>
        <p:nvSpPr>
          <p:cNvPr id="3" name="Slide Number Placeholder 2"/>
          <p:cNvSpPr>
            <a:spLocks noGrp="1"/>
          </p:cNvSpPr>
          <p:nvPr>
            <p:ph type="sldNum" sz="quarter" idx="12"/>
          </p:nvPr>
        </p:nvSpPr>
        <p:spPr/>
        <p:txBody>
          <a:bodyPr/>
          <a:lstStyle/>
          <a:p>
            <a:fld id="{7DC1BBB0-96F0-4077-A278-0F3FB5C104D3}" type="slidenum">
              <a:rPr lang="en-US" smtClean="0"/>
              <a:pPr/>
              <a:t>3</a:t>
            </a:fld>
            <a:endParaRPr lang="en-US"/>
          </a:p>
        </p:txBody>
      </p:sp>
      <p:grpSp>
        <p:nvGrpSpPr>
          <p:cNvPr id="6" name="Group 5"/>
          <p:cNvGrpSpPr/>
          <p:nvPr/>
        </p:nvGrpSpPr>
        <p:grpSpPr>
          <a:xfrm>
            <a:off x="1219200" y="914400"/>
            <a:ext cx="6705600" cy="4852242"/>
            <a:chOff x="1447800" y="825998"/>
            <a:chExt cx="6705600" cy="4852242"/>
          </a:xfrm>
        </p:grpSpPr>
        <p:pic>
          <p:nvPicPr>
            <p:cNvPr id="4" name="Picture 3" descr="D:\Desktop\dc-arc\Slide1.JPG"/>
            <p:cNvPicPr/>
            <p:nvPr/>
          </p:nvPicPr>
          <p:blipFill rotWithShape="1">
            <a:blip r:embed="rId2">
              <a:extLst>
                <a:ext uri="{28A0092B-C50C-407E-A947-70E740481C1C}">
                  <a14:useLocalDpi xmlns:a14="http://schemas.microsoft.com/office/drawing/2010/main" val="0"/>
                </a:ext>
              </a:extLst>
            </a:blip>
            <a:srcRect l="11505" t="15500" r="10620"/>
            <a:stretch/>
          </p:blipFill>
          <p:spPr bwMode="auto">
            <a:xfrm>
              <a:off x="1447800" y="1524000"/>
              <a:ext cx="6705600" cy="4154240"/>
            </a:xfrm>
            <a:prstGeom prst="rect">
              <a:avLst/>
            </a:prstGeom>
            <a:noFill/>
            <a:ln>
              <a:noFill/>
            </a:ln>
          </p:spPr>
        </p:pic>
        <p:sp>
          <p:nvSpPr>
            <p:cNvPr id="5" name="TextBox 4"/>
            <p:cNvSpPr txBox="1"/>
            <p:nvPr/>
          </p:nvSpPr>
          <p:spPr>
            <a:xfrm>
              <a:off x="2837848" y="825998"/>
              <a:ext cx="4191000" cy="461665"/>
            </a:xfrm>
            <a:prstGeom prst="rect">
              <a:avLst/>
            </a:prstGeom>
            <a:noFill/>
          </p:spPr>
          <p:txBody>
            <a:bodyPr wrap="square" rtlCol="0">
              <a:spAutoFit/>
            </a:bodyPr>
            <a:lstStyle/>
            <a:p>
              <a:pPr algn="ctr"/>
              <a:r>
                <a:rPr lang="en-US" sz="2400" b="1" dirty="0" smtClean="0">
                  <a:solidFill>
                    <a:schemeClr val="accent3">
                      <a:lumMod val="75000"/>
                    </a:schemeClr>
                  </a:solidFill>
                </a:rPr>
                <a:t>ICAR-Data Centre  </a:t>
              </a:r>
              <a:endParaRPr lang="en-US" sz="2400" b="1" dirty="0">
                <a:solidFill>
                  <a:schemeClr val="accent3">
                    <a:lumMod val="75000"/>
                  </a:schemeClr>
                </a:solidFill>
              </a:endParaRP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3581400"/>
            <a:ext cx="907004" cy="673769"/>
          </a:xfrm>
          <a:prstGeom prst="rect">
            <a:avLst/>
          </a:prstGeom>
        </p:spPr>
      </p:pic>
      <p:sp>
        <p:nvSpPr>
          <p:cNvPr id="8" name="Rectangle 7"/>
          <p:cNvSpPr/>
          <p:nvPr/>
        </p:nvSpPr>
        <p:spPr>
          <a:xfrm>
            <a:off x="648328" y="6013226"/>
            <a:ext cx="8228343" cy="461665"/>
          </a:xfrm>
          <a:prstGeom prst="rect">
            <a:avLst/>
          </a:prstGeom>
        </p:spPr>
        <p:txBody>
          <a:bodyPr wrap="none">
            <a:spAutoFit/>
          </a:bodyPr>
          <a:lstStyle/>
          <a:p>
            <a:r>
              <a:rPr lang="en-US" sz="2400" dirty="0" smtClean="0">
                <a:solidFill>
                  <a:srgbClr val="00B0F0"/>
                </a:solidFill>
              </a:rPr>
              <a:t>Established in June 2014 under NAIP Component-1 at ICAR-IASRI</a:t>
            </a:r>
            <a:endParaRPr lang="en-US" sz="2400" dirty="0">
              <a:solidFill>
                <a:srgbClr val="00B0F0"/>
              </a:solidFill>
            </a:endParaRPr>
          </a:p>
        </p:txBody>
      </p:sp>
    </p:spTree>
    <p:extLst>
      <p:ext uri="{BB962C8B-B14F-4D97-AF65-F5344CB8AC3E}">
        <p14:creationId xmlns:p14="http://schemas.microsoft.com/office/powerpoint/2010/main" val="3497442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206"/>
            <a:ext cx="7053542" cy="900406"/>
          </a:xfrm>
        </p:spPr>
        <p:txBody>
          <a:bodyPr>
            <a:normAutofit/>
          </a:bodyPr>
          <a:lstStyle/>
          <a:p>
            <a:pPr algn="l"/>
            <a:r>
              <a:rPr lang="en-IN" sz="2700" b="1" dirty="0" smtClean="0">
                <a:solidFill>
                  <a:schemeClr val="accent3">
                    <a:lumMod val="75000"/>
                  </a:schemeClr>
                </a:solidFill>
              </a:rPr>
              <a:t>Data Centre Facilities</a:t>
            </a:r>
            <a:endParaRPr lang="en-IN" dirty="0">
              <a:solidFill>
                <a:schemeClr val="accent3">
                  <a:lumMod val="75000"/>
                </a:schemeClr>
              </a:solidFill>
            </a:endParaRPr>
          </a:p>
        </p:txBody>
      </p:sp>
      <p:sp>
        <p:nvSpPr>
          <p:cNvPr id="3" name="Content Placeholder 2"/>
          <p:cNvSpPr>
            <a:spLocks noGrp="1"/>
          </p:cNvSpPr>
          <p:nvPr>
            <p:ph idx="1"/>
          </p:nvPr>
        </p:nvSpPr>
        <p:spPr>
          <a:xfrm>
            <a:off x="731067" y="1030812"/>
            <a:ext cx="8382000" cy="5750988"/>
          </a:xfrm>
        </p:spPr>
        <p:txBody>
          <a:bodyPr>
            <a:noAutofit/>
          </a:bodyPr>
          <a:lstStyle/>
          <a:p>
            <a:pPr algn="just"/>
            <a:r>
              <a:rPr lang="en-IN" sz="2400" dirty="0">
                <a:solidFill>
                  <a:srgbClr val="0070C0"/>
                </a:solidFill>
              </a:rPr>
              <a:t>Data Centre has total 12 racks, 150 KVA </a:t>
            </a:r>
            <a:r>
              <a:rPr lang="en-IN" sz="2400" dirty="0" smtClean="0">
                <a:solidFill>
                  <a:srgbClr val="0070C0"/>
                </a:solidFill>
              </a:rPr>
              <a:t>modular </a:t>
            </a:r>
            <a:r>
              <a:rPr lang="en-IN" sz="2400" dirty="0">
                <a:solidFill>
                  <a:srgbClr val="0070C0"/>
                </a:solidFill>
              </a:rPr>
              <a:t>UPS, Redundant Chiller based Colling.</a:t>
            </a:r>
          </a:p>
          <a:p>
            <a:pPr algn="just"/>
            <a:r>
              <a:rPr lang="en-IN" sz="2400" dirty="0">
                <a:solidFill>
                  <a:srgbClr val="0070C0"/>
                </a:solidFill>
              </a:rPr>
              <a:t>The solution has total 448 core computing.</a:t>
            </a:r>
          </a:p>
          <a:p>
            <a:pPr algn="just"/>
            <a:r>
              <a:rPr lang="en-IN" sz="2400" dirty="0">
                <a:solidFill>
                  <a:srgbClr val="0070C0"/>
                </a:solidFill>
              </a:rPr>
              <a:t>The Solution has Virtualisation of cross the platform. i.e. Windows, Linux etc. </a:t>
            </a:r>
          </a:p>
          <a:p>
            <a:pPr algn="just"/>
            <a:r>
              <a:rPr lang="en-IN" sz="2400" dirty="0">
                <a:solidFill>
                  <a:srgbClr val="0070C0"/>
                </a:solidFill>
              </a:rPr>
              <a:t>Directory Solution, Single sign on for email, Lync and AD </a:t>
            </a:r>
          </a:p>
          <a:p>
            <a:pPr algn="just"/>
            <a:r>
              <a:rPr lang="en-IN" sz="2400" dirty="0">
                <a:solidFill>
                  <a:srgbClr val="0070C0"/>
                </a:solidFill>
              </a:rPr>
              <a:t>Microsoft Exchange 2013, a worldwide leader of corporate unified communications, with 25000 mail boxes and 15000 Lync licenses.</a:t>
            </a:r>
          </a:p>
          <a:p>
            <a:pPr algn="just"/>
            <a:r>
              <a:rPr lang="en-IN" sz="2400" dirty="0">
                <a:solidFill>
                  <a:srgbClr val="0070C0"/>
                </a:solidFill>
              </a:rPr>
              <a:t>150 TB raw Storage, expandable up to 480 TB. </a:t>
            </a:r>
          </a:p>
          <a:p>
            <a:pPr algn="just"/>
            <a:r>
              <a:rPr lang="en-IN" sz="2400" dirty="0">
                <a:solidFill>
                  <a:srgbClr val="0070C0"/>
                </a:solidFill>
              </a:rPr>
              <a:t>All the cross platform of Security devices. i.e.  MacAfee IPS, Check Point Perimeter firewall, </a:t>
            </a:r>
            <a:r>
              <a:rPr lang="en-IN" sz="2400" dirty="0" err="1">
                <a:solidFill>
                  <a:srgbClr val="0070C0"/>
                </a:solidFill>
              </a:rPr>
              <a:t>FortiGATE</a:t>
            </a:r>
            <a:r>
              <a:rPr lang="en-IN" sz="2400" dirty="0">
                <a:solidFill>
                  <a:srgbClr val="0070C0"/>
                </a:solidFill>
              </a:rPr>
              <a:t> Internal </a:t>
            </a:r>
            <a:r>
              <a:rPr lang="en-IN" sz="2400" dirty="0" smtClean="0">
                <a:solidFill>
                  <a:srgbClr val="0070C0"/>
                </a:solidFill>
              </a:rPr>
              <a:t> </a:t>
            </a:r>
            <a:r>
              <a:rPr lang="en-IN" sz="2400" dirty="0">
                <a:solidFill>
                  <a:srgbClr val="0070C0"/>
                </a:solidFill>
              </a:rPr>
              <a:t>Firewall, Web </a:t>
            </a:r>
            <a:r>
              <a:rPr lang="en-IN" sz="2400" dirty="0" smtClean="0">
                <a:solidFill>
                  <a:srgbClr val="0070C0"/>
                </a:solidFill>
              </a:rPr>
              <a:t>Proxy</a:t>
            </a:r>
            <a:endParaRPr lang="en-IN" sz="2400" dirty="0">
              <a:solidFill>
                <a:srgbClr val="0070C0"/>
              </a:solidFill>
            </a:endParaRPr>
          </a:p>
        </p:txBody>
      </p:sp>
      <p:sp>
        <p:nvSpPr>
          <p:cNvPr id="4" name="Slide Number Placeholder 3"/>
          <p:cNvSpPr>
            <a:spLocks noGrp="1"/>
          </p:cNvSpPr>
          <p:nvPr>
            <p:ph type="sldNum" sz="quarter" idx="12"/>
          </p:nvPr>
        </p:nvSpPr>
        <p:spPr>
          <a:xfrm>
            <a:off x="6629400" y="6492875"/>
            <a:ext cx="2133600" cy="365125"/>
          </a:xfrm>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901890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24" y="1295400"/>
            <a:ext cx="8229600" cy="4525963"/>
          </a:xfrm>
        </p:spPr>
        <p:txBody>
          <a:bodyPr>
            <a:normAutofit/>
          </a:bodyPr>
          <a:lstStyle/>
          <a:p>
            <a:pPr algn="just"/>
            <a:r>
              <a:rPr lang="en-IN" sz="2400" dirty="0">
                <a:solidFill>
                  <a:srgbClr val="0070C0"/>
                </a:solidFill>
              </a:rPr>
              <a:t>LAN security and user based internet access. It is very essential to stop the anti-nation/anti-social activities</a:t>
            </a:r>
          </a:p>
          <a:p>
            <a:pPr algn="just"/>
            <a:r>
              <a:rPr lang="en-IN" sz="2400" dirty="0">
                <a:solidFill>
                  <a:srgbClr val="0070C0"/>
                </a:solidFill>
              </a:rPr>
              <a:t>Log management as per IT policy of Govt. of India</a:t>
            </a:r>
          </a:p>
          <a:p>
            <a:pPr algn="just"/>
            <a:r>
              <a:rPr lang="en-IN" sz="2400" dirty="0">
                <a:solidFill>
                  <a:srgbClr val="0070C0"/>
                </a:solidFill>
              </a:rPr>
              <a:t>There are 67 servers including 28 Physical &amp; 39 Virtual servers, all servers are located at ICAR- Data Centre at IASRI.</a:t>
            </a:r>
          </a:p>
          <a:p>
            <a:pPr algn="just"/>
            <a:r>
              <a:rPr lang="en-IN" sz="2400" dirty="0">
                <a:solidFill>
                  <a:srgbClr val="0070C0"/>
                </a:solidFill>
              </a:rPr>
              <a:t>Have </a:t>
            </a:r>
            <a:r>
              <a:rPr lang="en-IN" sz="2400" dirty="0" smtClean="0">
                <a:solidFill>
                  <a:srgbClr val="0070C0"/>
                </a:solidFill>
              </a:rPr>
              <a:t>Microsoft </a:t>
            </a:r>
            <a:r>
              <a:rPr lang="en-IN" sz="2400" dirty="0">
                <a:solidFill>
                  <a:srgbClr val="0070C0"/>
                </a:solidFill>
              </a:rPr>
              <a:t>Windows Server 2008R2 &amp; 2012 data centre, standard version and Linux RHEL 7 servers installed.</a:t>
            </a:r>
          </a:p>
          <a:p>
            <a:pPr algn="just"/>
            <a:r>
              <a:rPr lang="en-IN" sz="2400" dirty="0">
                <a:solidFill>
                  <a:srgbClr val="0070C0"/>
                </a:solidFill>
              </a:rPr>
              <a:t>Windows Hyper-V and Linux KVM  is configured for server Virtualization.</a:t>
            </a:r>
          </a:p>
          <a:p>
            <a:pPr algn="just"/>
            <a:endParaRPr lang="en-IN" sz="2400" dirty="0"/>
          </a:p>
        </p:txBody>
      </p:sp>
    </p:spTree>
    <p:extLst>
      <p:ext uri="{BB962C8B-B14F-4D97-AF65-F5344CB8AC3E}">
        <p14:creationId xmlns:p14="http://schemas.microsoft.com/office/powerpoint/2010/main" val="3286326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675"/>
            <a:ext cx="7053542" cy="711325"/>
          </a:xfrm>
        </p:spPr>
        <p:txBody>
          <a:bodyPr>
            <a:normAutofit fontScale="90000"/>
          </a:bodyPr>
          <a:lstStyle/>
          <a:p>
            <a:pPr algn="l"/>
            <a:r>
              <a:rPr lang="en-IN" dirty="0" smtClean="0">
                <a:solidFill>
                  <a:schemeClr val="accent3">
                    <a:lumMod val="75000"/>
                  </a:schemeClr>
                </a:solidFill>
              </a:rPr>
              <a:t/>
            </a:r>
            <a:br>
              <a:rPr lang="en-IN" dirty="0" smtClean="0">
                <a:solidFill>
                  <a:schemeClr val="accent3">
                    <a:lumMod val="75000"/>
                  </a:schemeClr>
                </a:solidFill>
              </a:rPr>
            </a:br>
            <a:r>
              <a:rPr lang="en-IN" sz="2700" b="1" dirty="0" smtClean="0">
                <a:solidFill>
                  <a:schemeClr val="accent3">
                    <a:lumMod val="75000"/>
                  </a:schemeClr>
                </a:solidFill>
              </a:rPr>
              <a:t>Web Hosting Facilities</a:t>
            </a:r>
            <a:r>
              <a:rPr lang="en-IN" dirty="0" smtClean="0">
                <a:solidFill>
                  <a:schemeClr val="accent3">
                    <a:lumMod val="75000"/>
                  </a:schemeClr>
                </a:solidFill>
              </a:rPr>
              <a:t/>
            </a:r>
            <a:br>
              <a:rPr lang="en-IN" dirty="0" smtClean="0">
                <a:solidFill>
                  <a:schemeClr val="accent3">
                    <a:lumMod val="75000"/>
                  </a:schemeClr>
                </a:solidFill>
              </a:rPr>
            </a:br>
            <a:endParaRPr lang="en-IN" dirty="0">
              <a:solidFill>
                <a:schemeClr val="accent3">
                  <a:lumMod val="75000"/>
                </a:schemeClr>
              </a:solidFill>
            </a:endParaRPr>
          </a:p>
        </p:txBody>
      </p:sp>
      <p:sp>
        <p:nvSpPr>
          <p:cNvPr id="3" name="Content Placeholder 2"/>
          <p:cNvSpPr>
            <a:spLocks noGrp="1"/>
          </p:cNvSpPr>
          <p:nvPr>
            <p:ph idx="1"/>
          </p:nvPr>
        </p:nvSpPr>
        <p:spPr>
          <a:xfrm>
            <a:off x="685800" y="762000"/>
            <a:ext cx="8382000" cy="5375400"/>
          </a:xfrm>
        </p:spPr>
        <p:txBody>
          <a:bodyPr>
            <a:noAutofit/>
          </a:bodyPr>
          <a:lstStyle/>
          <a:p>
            <a:r>
              <a:rPr lang="en-IN" sz="2400" dirty="0">
                <a:solidFill>
                  <a:srgbClr val="0070C0"/>
                </a:solidFill>
                <a:latin typeface="Calibri" panose="020F0502020204030204" pitchFamily="34" charset="0"/>
              </a:rPr>
              <a:t>Hosting of </a:t>
            </a:r>
            <a:r>
              <a:rPr lang="en-IN" sz="2400" dirty="0" smtClean="0">
                <a:solidFill>
                  <a:srgbClr val="0070C0"/>
                </a:solidFill>
                <a:latin typeface="Calibri" panose="020F0502020204030204" pitchFamily="34" charset="0"/>
              </a:rPr>
              <a:t>Website/Applications on </a:t>
            </a:r>
            <a:endParaRPr lang="en-IN" sz="2400" dirty="0">
              <a:solidFill>
                <a:srgbClr val="0070C0"/>
              </a:solidFill>
              <a:latin typeface="Calibri" panose="020F0502020204030204" pitchFamily="34" charset="0"/>
            </a:endParaRPr>
          </a:p>
          <a:p>
            <a:pPr lvl="1">
              <a:buFont typeface="Wingdings" panose="05000000000000000000" pitchFamily="2" charset="2"/>
              <a:buChar char="§"/>
            </a:pPr>
            <a:r>
              <a:rPr lang="en-IN" sz="2400" dirty="0" smtClean="0">
                <a:solidFill>
                  <a:srgbClr val="0070C0"/>
                </a:solidFill>
                <a:latin typeface="Calibri" panose="020F0502020204030204" pitchFamily="34" charset="0"/>
              </a:rPr>
              <a:t>Windows Platform</a:t>
            </a:r>
          </a:p>
          <a:p>
            <a:pPr lvl="2">
              <a:buFont typeface="Wingdings" panose="05000000000000000000" pitchFamily="2" charset="2"/>
              <a:buChar char="Ø"/>
            </a:pPr>
            <a:r>
              <a:rPr lang="en-IN" dirty="0">
                <a:solidFill>
                  <a:srgbClr val="0070C0"/>
                </a:solidFill>
                <a:latin typeface="Calibri" panose="020F0502020204030204" pitchFamily="34" charset="0"/>
              </a:rPr>
              <a:t> </a:t>
            </a:r>
            <a:r>
              <a:rPr lang="en-IN" dirty="0" smtClean="0">
                <a:solidFill>
                  <a:srgbClr val="0070C0"/>
                </a:solidFill>
                <a:latin typeface="Calibri" panose="020F0502020204030204" pitchFamily="34" charset="0"/>
              </a:rPr>
              <a:t>Windows 2012 OS, </a:t>
            </a:r>
          </a:p>
          <a:p>
            <a:pPr lvl="2">
              <a:buFont typeface="Wingdings" panose="05000000000000000000" pitchFamily="2" charset="2"/>
              <a:buChar char="Ø"/>
            </a:pPr>
            <a:r>
              <a:rPr lang="en-IN" dirty="0" smtClean="0">
                <a:solidFill>
                  <a:srgbClr val="0070C0"/>
                </a:solidFill>
                <a:latin typeface="Calibri" panose="020F0502020204030204" pitchFamily="34" charset="0"/>
              </a:rPr>
              <a:t>MS-SQL Server 2012, </a:t>
            </a:r>
          </a:p>
          <a:p>
            <a:pPr lvl="2">
              <a:buFont typeface="Wingdings" panose="05000000000000000000" pitchFamily="2" charset="2"/>
              <a:buChar char="Ø"/>
            </a:pPr>
            <a:r>
              <a:rPr lang="en-IN" dirty="0" smtClean="0">
                <a:solidFill>
                  <a:srgbClr val="0070C0"/>
                </a:solidFill>
                <a:latin typeface="Calibri" panose="020F0502020204030204" pitchFamily="34" charset="0"/>
              </a:rPr>
              <a:t>IIS </a:t>
            </a:r>
            <a:endParaRPr lang="en-IN" dirty="0">
              <a:solidFill>
                <a:srgbClr val="0070C0"/>
              </a:solidFill>
              <a:latin typeface="Calibri" panose="020F0502020204030204" pitchFamily="34" charset="0"/>
            </a:endParaRPr>
          </a:p>
          <a:p>
            <a:pPr lvl="1">
              <a:buFont typeface="Wingdings" panose="05000000000000000000" pitchFamily="2" charset="2"/>
              <a:buChar char="§"/>
            </a:pPr>
            <a:r>
              <a:rPr lang="en-IN" sz="2400" dirty="0" smtClean="0">
                <a:solidFill>
                  <a:srgbClr val="0070C0"/>
                </a:solidFill>
                <a:latin typeface="Calibri" panose="020F0502020204030204" pitchFamily="34" charset="0"/>
              </a:rPr>
              <a:t>Open Source Platform</a:t>
            </a:r>
          </a:p>
          <a:p>
            <a:pPr lvl="2">
              <a:buFont typeface="Wingdings" panose="05000000000000000000" pitchFamily="2" charset="2"/>
              <a:buChar char="Ø"/>
            </a:pPr>
            <a:r>
              <a:rPr lang="en-IN" dirty="0" smtClean="0">
                <a:solidFill>
                  <a:srgbClr val="0070C0"/>
                </a:solidFill>
                <a:latin typeface="Calibri" panose="020F0502020204030204" pitchFamily="34" charset="0"/>
              </a:rPr>
              <a:t>Linux</a:t>
            </a:r>
          </a:p>
          <a:p>
            <a:pPr lvl="2">
              <a:buFont typeface="Wingdings" panose="05000000000000000000" pitchFamily="2" charset="2"/>
              <a:buChar char="Ø"/>
            </a:pPr>
            <a:r>
              <a:rPr lang="en-IN" dirty="0">
                <a:solidFill>
                  <a:srgbClr val="0070C0"/>
                </a:solidFill>
                <a:latin typeface="Calibri" panose="020F0502020204030204" pitchFamily="34" charset="0"/>
              </a:rPr>
              <a:t> </a:t>
            </a:r>
            <a:r>
              <a:rPr lang="en-IN" dirty="0" smtClean="0">
                <a:solidFill>
                  <a:srgbClr val="0070C0"/>
                </a:solidFill>
                <a:latin typeface="Calibri" panose="020F0502020204030204" pitchFamily="34" charset="0"/>
              </a:rPr>
              <a:t>MySQL</a:t>
            </a:r>
          </a:p>
          <a:p>
            <a:pPr lvl="2">
              <a:buFont typeface="Wingdings" panose="05000000000000000000" pitchFamily="2" charset="2"/>
              <a:buChar char="Ø"/>
            </a:pPr>
            <a:r>
              <a:rPr lang="en-IN" dirty="0" smtClean="0">
                <a:solidFill>
                  <a:srgbClr val="0070C0"/>
                </a:solidFill>
                <a:latin typeface="Calibri" panose="020F0502020204030204" pitchFamily="34" charset="0"/>
              </a:rPr>
              <a:t>APACHE</a:t>
            </a:r>
          </a:p>
          <a:p>
            <a:pPr algn="just"/>
            <a:r>
              <a:rPr lang="en-IN" sz="2400" dirty="0">
                <a:solidFill>
                  <a:srgbClr val="0070C0"/>
                </a:solidFill>
                <a:latin typeface="Calibri" panose="020F0502020204030204" pitchFamily="34" charset="0"/>
              </a:rPr>
              <a:t>Storage Area Network (SAN) for storing Application &amp; Database</a:t>
            </a:r>
          </a:p>
          <a:p>
            <a:pPr algn="just"/>
            <a:r>
              <a:rPr lang="en-IN" sz="2400" dirty="0">
                <a:solidFill>
                  <a:srgbClr val="0070C0"/>
                </a:solidFill>
                <a:latin typeface="Calibri" panose="020F0502020204030204" pitchFamily="34" charset="0"/>
              </a:rPr>
              <a:t>Back-up on Tape Drive</a:t>
            </a:r>
          </a:p>
          <a:p>
            <a:pPr algn="just"/>
            <a:r>
              <a:rPr lang="en-IN" sz="2400" dirty="0">
                <a:solidFill>
                  <a:srgbClr val="0070C0"/>
                </a:solidFill>
                <a:latin typeface="Calibri" panose="020F0502020204030204" pitchFamily="34" charset="0"/>
              </a:rPr>
              <a:t>Virtual Server for Web, Application, Databases </a:t>
            </a:r>
          </a:p>
          <a:p>
            <a:pPr algn="just"/>
            <a:r>
              <a:rPr lang="en-IN" sz="2400" dirty="0">
                <a:solidFill>
                  <a:srgbClr val="0070C0"/>
                </a:solidFill>
                <a:latin typeface="Calibri" panose="020F0502020204030204" pitchFamily="34" charset="0"/>
              </a:rPr>
              <a:t>Co-location of Servers</a:t>
            </a:r>
          </a:p>
          <a:p>
            <a:pPr lvl="2">
              <a:buFont typeface="Wingdings" panose="05000000000000000000" pitchFamily="2" charset="2"/>
              <a:buChar char="Ø"/>
            </a:pPr>
            <a:endParaRPr lang="en-IN" dirty="0" smtClean="0">
              <a:solidFill>
                <a:srgbClr val="0070C0"/>
              </a:solidFill>
              <a:latin typeface="Calibri" panose="020F0502020204030204" pitchFamily="34" charset="0"/>
            </a:endParaRPr>
          </a:p>
          <a:p>
            <a:pPr>
              <a:buFont typeface="Wingdings" panose="05000000000000000000" pitchFamily="2" charset="2"/>
              <a:buChar char="q"/>
            </a:pPr>
            <a:endParaRPr lang="en-IN" sz="2400" dirty="0">
              <a:solidFill>
                <a:srgbClr val="0070C0"/>
              </a:solidFill>
              <a:latin typeface="Calibri" panose="020F0502020204030204" pitchFamily="34" charset="0"/>
            </a:endParaRPr>
          </a:p>
          <a:p>
            <a:pPr marL="0" indent="0">
              <a:buNone/>
            </a:pPr>
            <a:endParaRPr lang="en-IN"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3383851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noAutofit/>
          </a:bodyPr>
          <a:lstStyle/>
          <a:p>
            <a:pPr algn="just"/>
            <a:endParaRPr lang="en-IN" sz="2400" dirty="0">
              <a:solidFill>
                <a:srgbClr val="0070C0"/>
              </a:solidFill>
              <a:latin typeface="Calibri" panose="020F0502020204030204" pitchFamily="34" charset="0"/>
            </a:endParaRPr>
          </a:p>
          <a:p>
            <a:pPr algn="just">
              <a:buFont typeface="Wingdings" panose="05000000000000000000" pitchFamily="2" charset="2"/>
              <a:buChar char="q"/>
            </a:pPr>
            <a:r>
              <a:rPr lang="en-IN" sz="2400" dirty="0" smtClean="0">
                <a:solidFill>
                  <a:srgbClr val="0070C0"/>
                </a:solidFill>
                <a:latin typeface="Calibri" panose="020F0502020204030204" pitchFamily="34" charset="0"/>
              </a:rPr>
              <a:t>Proposed </a:t>
            </a:r>
            <a:r>
              <a:rPr lang="en-IN" sz="2400" dirty="0">
                <a:solidFill>
                  <a:srgbClr val="0070C0"/>
                </a:solidFill>
                <a:latin typeface="Calibri" panose="020F0502020204030204" pitchFamily="34" charset="0"/>
              </a:rPr>
              <a:t>Strengthening of Infrastructure: Servers, Web Hosting Manager, VPN, SAN, Licenses for Back up, OS, Monitoring, Security, Antivirus, GIS etc</a:t>
            </a:r>
            <a:r>
              <a:rPr lang="en-IN" sz="2400" dirty="0" smtClean="0">
                <a:solidFill>
                  <a:srgbClr val="0070C0"/>
                </a:solidFill>
                <a:latin typeface="Calibri" panose="020F0502020204030204" pitchFamily="34" charset="0"/>
              </a:rPr>
              <a:t>.</a:t>
            </a:r>
          </a:p>
          <a:p>
            <a:pPr algn="just">
              <a:buFont typeface="Wingdings" panose="05000000000000000000" pitchFamily="2" charset="2"/>
              <a:buChar char="q"/>
            </a:pPr>
            <a:endParaRPr lang="en-IN" sz="2400" dirty="0">
              <a:solidFill>
                <a:srgbClr val="0070C0"/>
              </a:solidFill>
              <a:latin typeface="Calibri" panose="020F0502020204030204" pitchFamily="34" charset="0"/>
            </a:endParaRPr>
          </a:p>
          <a:p>
            <a:pPr algn="just">
              <a:buFont typeface="Wingdings" panose="05000000000000000000" pitchFamily="2" charset="2"/>
              <a:buChar char="q"/>
            </a:pPr>
            <a:r>
              <a:rPr lang="en-IN" sz="2400" dirty="0">
                <a:solidFill>
                  <a:srgbClr val="0070C0"/>
                </a:solidFill>
                <a:latin typeface="Calibri" panose="020F0502020204030204" pitchFamily="34" charset="0"/>
              </a:rPr>
              <a:t>Hosting requirement: Application security audit should be part of every application. IASRI should be consulted in beginning while  finalising the specifications of Servers and quantity of software licenses to be procured for  application development.</a:t>
            </a:r>
          </a:p>
          <a:p>
            <a:pPr marL="0" indent="0" algn="just">
              <a:buNone/>
            </a:pPr>
            <a:endParaRPr lang="en-IN" sz="2400" dirty="0"/>
          </a:p>
          <a:p>
            <a:pPr marL="0" indent="0" algn="just">
              <a:buNone/>
            </a:pPr>
            <a:r>
              <a:rPr lang="en-IN" sz="2400" b="1" dirty="0" smtClean="0">
                <a:solidFill>
                  <a:schemeClr val="accent3">
                    <a:lumMod val="75000"/>
                  </a:schemeClr>
                </a:solidFill>
              </a:rPr>
              <a:t>Limitations</a:t>
            </a:r>
          </a:p>
          <a:p>
            <a:pPr algn="just"/>
            <a:r>
              <a:rPr lang="en-IN" sz="2400" dirty="0" smtClean="0">
                <a:solidFill>
                  <a:schemeClr val="tx2">
                    <a:lumMod val="60000"/>
                    <a:lumOff val="40000"/>
                  </a:schemeClr>
                </a:solidFill>
              </a:rPr>
              <a:t>At present limited storage capacity</a:t>
            </a:r>
          </a:p>
          <a:p>
            <a:pPr algn="just"/>
            <a:r>
              <a:rPr lang="en-IN" sz="2400" dirty="0" smtClean="0">
                <a:solidFill>
                  <a:schemeClr val="tx2">
                    <a:lumMod val="60000"/>
                    <a:lumOff val="40000"/>
                  </a:schemeClr>
                </a:solidFill>
              </a:rPr>
              <a:t>Limiting no of Server</a:t>
            </a:r>
          </a:p>
          <a:p>
            <a:pPr algn="just"/>
            <a:r>
              <a:rPr lang="en-IN" sz="2400" dirty="0" smtClean="0">
                <a:solidFill>
                  <a:schemeClr val="tx2">
                    <a:lumMod val="60000"/>
                    <a:lumOff val="40000"/>
                  </a:schemeClr>
                </a:solidFill>
              </a:rPr>
              <a:t>Limited no. of IP address provided by NKN</a:t>
            </a:r>
          </a:p>
          <a:p>
            <a:pPr marL="0" indent="0" algn="just">
              <a:buNone/>
            </a:pPr>
            <a:endParaRPr lang="en-IN" sz="2400" dirty="0"/>
          </a:p>
        </p:txBody>
      </p:sp>
    </p:spTree>
    <p:extLst>
      <p:ext uri="{BB962C8B-B14F-4D97-AF65-F5344CB8AC3E}">
        <p14:creationId xmlns:p14="http://schemas.microsoft.com/office/powerpoint/2010/main" val="617800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458" y="36766"/>
            <a:ext cx="7053542" cy="811059"/>
          </a:xfrm>
        </p:spPr>
        <p:txBody>
          <a:bodyPr>
            <a:normAutofit/>
          </a:bodyPr>
          <a:lstStyle/>
          <a:p>
            <a:pPr algn="l"/>
            <a:r>
              <a:rPr lang="en-IN" sz="2400" b="1" dirty="0" smtClean="0">
                <a:solidFill>
                  <a:schemeClr val="accent3">
                    <a:lumMod val="75000"/>
                  </a:schemeClr>
                </a:solidFill>
              </a:rPr>
              <a:t>Unified Communication Facilities </a:t>
            </a:r>
            <a:endParaRPr lang="en-IN" sz="2400" b="1" dirty="0">
              <a:solidFill>
                <a:schemeClr val="accent3">
                  <a:lumMod val="75000"/>
                </a:schemeClr>
              </a:solidFill>
            </a:endParaRPr>
          </a:p>
        </p:txBody>
      </p:sp>
      <p:sp>
        <p:nvSpPr>
          <p:cNvPr id="3" name="Content Placeholder 2"/>
          <p:cNvSpPr>
            <a:spLocks noGrp="1"/>
          </p:cNvSpPr>
          <p:nvPr>
            <p:ph idx="1"/>
          </p:nvPr>
        </p:nvSpPr>
        <p:spPr>
          <a:xfrm>
            <a:off x="834850" y="838200"/>
            <a:ext cx="7696200" cy="5029200"/>
          </a:xfrm>
        </p:spPr>
        <p:txBody>
          <a:bodyPr>
            <a:normAutofit/>
          </a:bodyPr>
          <a:lstStyle/>
          <a:p>
            <a:pPr>
              <a:buFont typeface="+mj-lt"/>
              <a:buAutoNum type="arabicPeriod"/>
            </a:pPr>
            <a:r>
              <a:rPr lang="en-IN" sz="2400" dirty="0">
                <a:solidFill>
                  <a:srgbClr val="0070C0"/>
                </a:solidFill>
              </a:rPr>
              <a:t>Email (Webmail, Outlook, Mobile)</a:t>
            </a:r>
          </a:p>
          <a:p>
            <a:pPr>
              <a:buFont typeface="+mj-lt"/>
              <a:buAutoNum type="arabicPeriod"/>
            </a:pPr>
            <a:r>
              <a:rPr lang="en-IN" sz="2400" dirty="0">
                <a:solidFill>
                  <a:srgbClr val="0070C0"/>
                </a:solidFill>
              </a:rPr>
              <a:t>Recall sent email, Attachment reminder, Doc preview, Conversation thread, Calendar, </a:t>
            </a:r>
            <a:r>
              <a:rPr lang="en-IN" sz="2400" dirty="0" smtClean="0">
                <a:solidFill>
                  <a:srgbClr val="0070C0"/>
                </a:solidFill>
              </a:rPr>
              <a:t>Auditorium  / Conference </a:t>
            </a:r>
            <a:r>
              <a:rPr lang="en-IN" sz="2400" dirty="0">
                <a:solidFill>
                  <a:srgbClr val="0070C0"/>
                </a:solidFill>
              </a:rPr>
              <a:t>room </a:t>
            </a:r>
            <a:r>
              <a:rPr lang="en-IN" sz="2400" dirty="0" smtClean="0">
                <a:solidFill>
                  <a:srgbClr val="0070C0"/>
                </a:solidFill>
              </a:rPr>
              <a:t>availability etc</a:t>
            </a:r>
            <a:r>
              <a:rPr lang="en-IN" sz="2400" dirty="0">
                <a:solidFill>
                  <a:srgbClr val="0070C0"/>
                </a:solidFill>
              </a:rPr>
              <a:t>.</a:t>
            </a:r>
          </a:p>
          <a:p>
            <a:pPr>
              <a:buFont typeface="+mj-lt"/>
              <a:buAutoNum type="arabicPeriod"/>
            </a:pPr>
            <a:r>
              <a:rPr lang="en-IN" sz="2400" dirty="0">
                <a:solidFill>
                  <a:srgbClr val="0070C0"/>
                </a:solidFill>
              </a:rPr>
              <a:t>Instant Messaging</a:t>
            </a:r>
          </a:p>
          <a:p>
            <a:pPr>
              <a:buFont typeface="+mj-lt"/>
              <a:buAutoNum type="arabicPeriod"/>
            </a:pPr>
            <a:r>
              <a:rPr lang="en-IN" sz="2400" dirty="0">
                <a:solidFill>
                  <a:srgbClr val="0070C0"/>
                </a:solidFill>
              </a:rPr>
              <a:t>Voice</a:t>
            </a:r>
          </a:p>
          <a:p>
            <a:pPr>
              <a:buFont typeface="+mj-lt"/>
              <a:buAutoNum type="arabicPeriod"/>
            </a:pPr>
            <a:r>
              <a:rPr lang="en-IN" sz="2400" dirty="0">
                <a:solidFill>
                  <a:srgbClr val="0070C0"/>
                </a:solidFill>
              </a:rPr>
              <a:t>Video</a:t>
            </a:r>
          </a:p>
          <a:p>
            <a:pPr>
              <a:buFont typeface="+mj-lt"/>
              <a:buAutoNum type="arabicPeriod"/>
            </a:pPr>
            <a:r>
              <a:rPr lang="en-IN" sz="2400" dirty="0">
                <a:solidFill>
                  <a:srgbClr val="0070C0"/>
                </a:solidFill>
              </a:rPr>
              <a:t>Web </a:t>
            </a:r>
            <a:r>
              <a:rPr lang="en-IN" sz="2400" dirty="0" smtClean="0">
                <a:solidFill>
                  <a:srgbClr val="0070C0"/>
                </a:solidFill>
              </a:rPr>
              <a:t>conferencing</a:t>
            </a:r>
            <a:endParaRPr lang="en-IN" sz="2400" dirty="0">
              <a:solidFill>
                <a:srgbClr val="0070C0"/>
              </a:solidFill>
            </a:endParaRPr>
          </a:p>
          <a:p>
            <a:pPr>
              <a:buFont typeface="+mj-lt"/>
              <a:buAutoNum type="arabicPeriod"/>
            </a:pPr>
            <a:r>
              <a:rPr lang="en-IN" sz="2400" dirty="0">
                <a:solidFill>
                  <a:srgbClr val="0070C0"/>
                </a:solidFill>
              </a:rPr>
              <a:t>Presentation Sharing</a:t>
            </a:r>
          </a:p>
          <a:p>
            <a:pPr>
              <a:buFont typeface="+mj-lt"/>
              <a:buAutoNum type="arabicPeriod"/>
            </a:pPr>
            <a:r>
              <a:rPr lang="en-IN" sz="2400" dirty="0">
                <a:solidFill>
                  <a:srgbClr val="0070C0"/>
                </a:solidFill>
              </a:rPr>
              <a:t>Desktop Sharing</a:t>
            </a:r>
          </a:p>
          <a:p>
            <a:pPr>
              <a:buFont typeface="+mj-lt"/>
              <a:buAutoNum type="arabicPeriod"/>
            </a:pPr>
            <a:r>
              <a:rPr lang="en-IN" sz="2400" dirty="0">
                <a:solidFill>
                  <a:srgbClr val="0070C0"/>
                </a:solidFill>
              </a:rPr>
              <a:t>Program Sharing.</a:t>
            </a:r>
          </a:p>
          <a:p>
            <a:pPr marL="0" indent="0">
              <a:buNone/>
            </a:pPr>
            <a:endParaRPr lang="en-IN" sz="2400" dirty="0"/>
          </a:p>
          <a:p>
            <a:pPr marL="0" indent="0">
              <a:buNone/>
            </a:pPr>
            <a:endParaRPr lang="en-IN" sz="2400" dirty="0"/>
          </a:p>
        </p:txBody>
      </p:sp>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3723327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718" y="67981"/>
            <a:ext cx="6209868" cy="718944"/>
          </a:xfrm>
        </p:spPr>
        <p:txBody>
          <a:bodyPr/>
          <a:lstStyle/>
          <a:p>
            <a:pPr algn="l"/>
            <a:r>
              <a:rPr lang="en-IN" sz="2400" b="1" dirty="0">
                <a:solidFill>
                  <a:schemeClr val="accent3">
                    <a:lumMod val="75000"/>
                  </a:schemeClr>
                </a:solidFill>
              </a:rPr>
              <a:t>Unified Communication Facilities </a:t>
            </a:r>
            <a:r>
              <a:rPr lang="en-IN" sz="1800" dirty="0" smtClean="0">
                <a:solidFill>
                  <a:schemeClr val="accent3">
                    <a:lumMod val="75000"/>
                  </a:schemeClr>
                </a:solidFill>
              </a:rPr>
              <a:t>contd</a:t>
            </a:r>
            <a:r>
              <a:rPr lang="en-IN" sz="1800" dirty="0">
                <a:solidFill>
                  <a:schemeClr val="accent3">
                    <a:lumMod val="75000"/>
                  </a:schemeClr>
                </a:solidFill>
              </a:rPr>
              <a:t>… </a:t>
            </a:r>
            <a:endParaRPr lang="en-IN" dirty="0">
              <a:solidFill>
                <a:schemeClr val="accent3">
                  <a:lumMod val="75000"/>
                </a:schemeClr>
              </a:solidFill>
            </a:endParaRPr>
          </a:p>
        </p:txBody>
      </p:sp>
      <p:sp>
        <p:nvSpPr>
          <p:cNvPr id="3" name="Content Placeholder 2"/>
          <p:cNvSpPr>
            <a:spLocks noGrp="1"/>
          </p:cNvSpPr>
          <p:nvPr>
            <p:ph idx="1"/>
          </p:nvPr>
        </p:nvSpPr>
        <p:spPr>
          <a:xfrm>
            <a:off x="762000" y="1143000"/>
            <a:ext cx="7614132" cy="4501199"/>
          </a:xfrm>
        </p:spPr>
        <p:txBody>
          <a:bodyPr>
            <a:noAutofit/>
          </a:bodyPr>
          <a:lstStyle/>
          <a:p>
            <a:pPr marL="893763" indent="-614363">
              <a:buFont typeface="+mj-lt"/>
              <a:buAutoNum type="arabicPeriod" startAt="10"/>
            </a:pPr>
            <a:r>
              <a:rPr lang="en-IN" sz="2400" dirty="0" smtClean="0">
                <a:solidFill>
                  <a:srgbClr val="0070C0"/>
                </a:solidFill>
              </a:rPr>
              <a:t>Whiteboard</a:t>
            </a:r>
            <a:r>
              <a:rPr lang="en-IN" sz="2400" dirty="0">
                <a:solidFill>
                  <a:srgbClr val="0070C0"/>
                </a:solidFill>
              </a:rPr>
              <a:t>.</a:t>
            </a:r>
          </a:p>
          <a:p>
            <a:pPr marL="893763" indent="-614363">
              <a:buFont typeface="+mj-lt"/>
              <a:buAutoNum type="arabicPeriod" startAt="10"/>
            </a:pPr>
            <a:r>
              <a:rPr lang="en-IN" sz="2400" dirty="0" smtClean="0">
                <a:solidFill>
                  <a:srgbClr val="0070C0"/>
                </a:solidFill>
              </a:rPr>
              <a:t>Meeting </a:t>
            </a:r>
            <a:r>
              <a:rPr lang="en-IN" sz="2400" dirty="0">
                <a:solidFill>
                  <a:srgbClr val="0070C0"/>
                </a:solidFill>
              </a:rPr>
              <a:t>Invitation</a:t>
            </a:r>
          </a:p>
          <a:p>
            <a:pPr marL="893763" indent="-614363">
              <a:buFont typeface="+mj-lt"/>
              <a:buAutoNum type="arabicPeriod" startAt="10"/>
            </a:pPr>
            <a:r>
              <a:rPr lang="en-IN" sz="2400" dirty="0" smtClean="0">
                <a:solidFill>
                  <a:srgbClr val="0070C0"/>
                </a:solidFill>
              </a:rPr>
              <a:t>Directory – People</a:t>
            </a:r>
          </a:p>
          <a:p>
            <a:pPr marL="893763" indent="-614363">
              <a:buFont typeface="+mj-lt"/>
              <a:buAutoNum type="arabicPeriod" startAt="10"/>
            </a:pPr>
            <a:r>
              <a:rPr lang="en-IN" sz="2400" dirty="0" smtClean="0">
                <a:solidFill>
                  <a:srgbClr val="0070C0"/>
                </a:solidFill>
              </a:rPr>
              <a:t>Distribution List</a:t>
            </a:r>
            <a:endParaRPr lang="en-IN" sz="2400" dirty="0">
              <a:solidFill>
                <a:srgbClr val="0070C0"/>
              </a:solidFill>
            </a:endParaRPr>
          </a:p>
          <a:p>
            <a:pPr marL="893763" indent="-614363">
              <a:buFont typeface="+mj-lt"/>
              <a:buAutoNum type="arabicPeriod" startAt="10"/>
            </a:pPr>
            <a:r>
              <a:rPr lang="en-IN" sz="2400" dirty="0" smtClean="0">
                <a:solidFill>
                  <a:srgbClr val="0070C0"/>
                </a:solidFill>
              </a:rPr>
              <a:t>Web </a:t>
            </a:r>
            <a:r>
              <a:rPr lang="en-IN" sz="2400" dirty="0">
                <a:solidFill>
                  <a:srgbClr val="0070C0"/>
                </a:solidFill>
              </a:rPr>
              <a:t>Conferencing Polling.</a:t>
            </a:r>
          </a:p>
          <a:p>
            <a:pPr marL="893763" indent="-614363">
              <a:buFont typeface="+mj-lt"/>
              <a:buAutoNum type="arabicPeriod" startAt="10"/>
            </a:pPr>
            <a:r>
              <a:rPr lang="en-IN" sz="2400" dirty="0" smtClean="0">
                <a:solidFill>
                  <a:srgbClr val="0070C0"/>
                </a:solidFill>
              </a:rPr>
              <a:t>Sync </a:t>
            </a:r>
            <a:r>
              <a:rPr lang="en-IN" sz="2400" dirty="0">
                <a:solidFill>
                  <a:srgbClr val="0070C0"/>
                </a:solidFill>
              </a:rPr>
              <a:t>with Desktop, Laptop, Mobile, Tablet.</a:t>
            </a:r>
          </a:p>
          <a:p>
            <a:pPr marL="893763" indent="-614363">
              <a:buFont typeface="+mj-lt"/>
              <a:buAutoNum type="arabicPeriod" startAt="10"/>
            </a:pPr>
            <a:r>
              <a:rPr lang="en-IN" sz="2400" dirty="0" smtClean="0">
                <a:solidFill>
                  <a:srgbClr val="0070C0"/>
                </a:solidFill>
              </a:rPr>
              <a:t>Many </a:t>
            </a:r>
            <a:r>
              <a:rPr lang="en-IN" sz="2400" dirty="0">
                <a:solidFill>
                  <a:srgbClr val="0070C0"/>
                </a:solidFill>
              </a:rPr>
              <a:t>more features……….</a:t>
            </a:r>
          </a:p>
          <a:p>
            <a:pPr marL="0" indent="0">
              <a:buNone/>
            </a:pPr>
            <a:endParaRPr lang="en-IN" dirty="0"/>
          </a:p>
        </p:txBody>
      </p:sp>
      <p:sp>
        <p:nvSpPr>
          <p:cNvPr id="4" name="Slide Number Placeholder 3"/>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466712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1337</TotalTime>
  <Words>1154</Words>
  <Application>Microsoft Office PowerPoint</Application>
  <PresentationFormat>On-screen Show (4:3)</PresentationFormat>
  <Paragraphs>192</Paragraphs>
  <Slides>22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Candara</vt:lpstr>
      <vt:lpstr>Mangal</vt:lpstr>
      <vt:lpstr>Times New Roman</vt:lpstr>
      <vt:lpstr>Wingdings</vt:lpstr>
      <vt:lpstr>Office Theme</vt:lpstr>
      <vt:lpstr>  Work Flow Process for Central Data Repositories and Single Sign on through Unified Communication System </vt:lpstr>
      <vt:lpstr>      </vt:lpstr>
      <vt:lpstr>PowerPoint Presentation</vt:lpstr>
      <vt:lpstr>Data Centre Facilities</vt:lpstr>
      <vt:lpstr>PowerPoint Presentation</vt:lpstr>
      <vt:lpstr> Web Hosting Facilities </vt:lpstr>
      <vt:lpstr>PowerPoint Presentation</vt:lpstr>
      <vt:lpstr>Unified Communication Facilities </vt:lpstr>
      <vt:lpstr>Unified Communication Facilities contd… </vt:lpstr>
      <vt:lpstr>  Features of Unified Communication  </vt:lpstr>
      <vt:lpstr>Unified Communication</vt:lpstr>
      <vt:lpstr>Status of Unified Communication Solution</vt:lpstr>
      <vt:lpstr>PowerPoint Presentation</vt:lpstr>
      <vt:lpstr>PowerPoint Presentation</vt:lpstr>
      <vt:lpstr>PowerPoint Presentation</vt:lpstr>
      <vt:lpstr>PowerPoint Presentation</vt:lpstr>
      <vt:lpstr>Krishi Portal- Users</vt:lpstr>
      <vt:lpstr>PowerPoint Presentation</vt:lpstr>
      <vt:lpstr>PowerPoint Presentation</vt:lpstr>
      <vt:lpstr>PowerPoint Presentation</vt:lpstr>
      <vt:lpstr>Information Flow and Approve Procedure</vt:lpstr>
      <vt:lpstr>PowerPoint Presentation</vt:lpstr>
    </vt:vector>
  </TitlesOfParts>
  <Company>TeAm DiGiT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NAIP-Project Implementation of Management information System (MIS)including Financial Management System (FMS)</dc:title>
  <dc:creator>DiGiT</dc:creator>
  <cp:lastModifiedBy>Mukesh Kumar</cp:lastModifiedBy>
  <cp:revision>139</cp:revision>
  <dcterms:created xsi:type="dcterms:W3CDTF">2013-12-05T16:45:45Z</dcterms:created>
  <dcterms:modified xsi:type="dcterms:W3CDTF">2015-08-05T04:59:24Z</dcterms:modified>
</cp:coreProperties>
</file>